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4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5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6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59" r:id="rId2"/>
    <p:sldId id="453" r:id="rId3"/>
    <p:sldId id="440" r:id="rId4"/>
    <p:sldId id="479" r:id="rId5"/>
    <p:sldId id="348" r:id="rId6"/>
    <p:sldId id="471" r:id="rId7"/>
    <p:sldId id="472" r:id="rId8"/>
    <p:sldId id="492" r:id="rId9"/>
    <p:sldId id="486" r:id="rId10"/>
    <p:sldId id="487" r:id="rId11"/>
    <p:sldId id="488" r:id="rId12"/>
    <p:sldId id="490" r:id="rId13"/>
    <p:sldId id="491" r:id="rId14"/>
    <p:sldId id="470" r:id="rId15"/>
    <p:sldId id="493" r:id="rId16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 Balian" initials="EB" lastIdx="4" clrIdx="0">
    <p:extLst>
      <p:ext uri="{19B8F6BF-5375-455C-9EA6-DF929625EA0E}">
        <p15:presenceInfo xmlns:p15="http://schemas.microsoft.com/office/powerpoint/2012/main" userId="S::ebalian@terdav.com::1844fb32-cfb7-4cbc-98e0-8bd85714f6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1614"/>
    <a:srgbClr val="33CCFF"/>
    <a:srgbClr val="0085A2"/>
    <a:srgbClr val="0099CC"/>
    <a:srgbClr val="009900"/>
    <a:srgbClr val="00FF00"/>
    <a:srgbClr val="FFCC99"/>
    <a:srgbClr val="336699"/>
    <a:srgbClr val="CCEC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637894-CE88-4E54-A95A-B437F7B4AA20}" v="3" dt="2020-10-29T16:31:42.91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9" autoAdjust="0"/>
    <p:restoredTop sz="88671" autoAdjust="0"/>
  </p:normalViewPr>
  <p:slideViewPr>
    <p:cSldViewPr>
      <p:cViewPr varScale="1">
        <p:scale>
          <a:sx n="95" d="100"/>
          <a:sy n="95" d="100"/>
        </p:scale>
        <p:origin x="27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942" y="-102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rsafsbin\f_daf$\Consolidation\30%20juin%202020\Communication%20financi&#232;re\Pr&#233;paration%20des%20slides%20au%20306202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rsafsbin\f_daf$\Consolidation\30%20juin%202020\Communication%20financi&#232;re\Pr&#233;paration%20des%20slides%20au%20306202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usnel\AppData\Local\Microsoft\Windows\Temporary%20Internet%20Files\Content.Outlook\HZ3YUMR4\Cours%20VD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'[Préparation des slides au 3062020.xlsx]Inscrip21'!$B$4:$C$4</c:f>
              <c:strCache>
                <c:ptCount val="1"/>
                <c:pt idx="0">
                  <c:v>Voyageurs conso 2019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'[Préparation des slides au 3062020.xlsx]Inscrip21'!$D$2:$P$2</c:f>
              <c:numCache>
                <c:formatCode>mmm\-yy</c:formatCode>
                <c:ptCount val="13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'[Préparation des slides au 3062020.xlsx]Inscrip21'!$D$4:$P$4</c:f>
              <c:numCache>
                <c:formatCode>_-* #,##0.0\ _€_-;\-* #,##0.0\ _€_-;_-* "-"??\ _€_-;_-@_-</c:formatCode>
                <c:ptCount val="13"/>
                <c:pt idx="0">
                  <c:v>43.359090909090895</c:v>
                </c:pt>
                <c:pt idx="1">
                  <c:v>47.927272727272729</c:v>
                </c:pt>
                <c:pt idx="2">
                  <c:v>42.847727272727205</c:v>
                </c:pt>
                <c:pt idx="3">
                  <c:v>36.579545454545446</c:v>
                </c:pt>
                <c:pt idx="4">
                  <c:v>29.652272727272731</c:v>
                </c:pt>
                <c:pt idx="5">
                  <c:v>23.55</c:v>
                </c:pt>
                <c:pt idx="6">
                  <c:v>21.838636363636336</c:v>
                </c:pt>
                <c:pt idx="7">
                  <c:v>13.79318181818182</c:v>
                </c:pt>
                <c:pt idx="8">
                  <c:v>16.390909090909087</c:v>
                </c:pt>
                <c:pt idx="9">
                  <c:v>13.125</c:v>
                </c:pt>
                <c:pt idx="10">
                  <c:v>4.7772727272727344</c:v>
                </c:pt>
                <c:pt idx="11">
                  <c:v>1.2409090909090887</c:v>
                </c:pt>
                <c:pt idx="12">
                  <c:v>295.08181818181816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25-4822-9F60-2DAF99F1E00A}"/>
            </c:ext>
          </c:extLst>
        </c:ser>
        <c:ser>
          <c:idx val="0"/>
          <c:order val="1"/>
          <c:tx>
            <c:strRef>
              <c:f>'[Préparation des slides au 3062020.xlsx]Inscrip21'!$B$7:$C$7</c:f>
              <c:strCache>
                <c:ptCount val="1"/>
                <c:pt idx="0">
                  <c:v>Inscriptions 2021 départs 2021</c:v>
                </c:pt>
              </c:strCache>
            </c:strRef>
          </c:tx>
          <c:spPr>
            <a:solidFill>
              <a:srgbClr val="33CCFF"/>
            </a:solidFill>
            <a:ln>
              <a:noFill/>
            </a:ln>
            <a:effectLst/>
          </c:spPr>
          <c:invertIfNegative val="0"/>
          <c:cat>
            <c:numRef>
              <c:f>'[Préparation des slides au 3062020.xlsx]Inscrip21'!$D$2:$P$2</c:f>
              <c:numCache>
                <c:formatCode>mmm\-yy</c:formatCode>
                <c:ptCount val="13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'[Préparation des slides au 3062020.xlsx]Inscrip21'!$D$7:$P$7</c:f>
              <c:numCache>
                <c:formatCode>_-* #,##0.0\ _€_-;\-* #,##0.0\ _€_-;_-* "-"??\ _€_-;_-@_-</c:formatCode>
                <c:ptCount val="13"/>
                <c:pt idx="0">
                  <c:v>6.5038636363636435</c:v>
                </c:pt>
                <c:pt idx="1">
                  <c:v>11.981818181818159</c:v>
                </c:pt>
                <c:pt idx="2">
                  <c:v>14.99670454545455</c:v>
                </c:pt>
                <c:pt idx="3">
                  <c:v>16.460795454545426</c:v>
                </c:pt>
                <c:pt idx="4">
                  <c:v>17.791363636363602</c:v>
                </c:pt>
                <c:pt idx="5">
                  <c:v>16.484999999999989</c:v>
                </c:pt>
                <c:pt idx="6">
                  <c:v>16.37897727272723</c:v>
                </c:pt>
                <c:pt idx="7">
                  <c:v>11.034545454545455</c:v>
                </c:pt>
                <c:pt idx="8">
                  <c:v>14.751818181818155</c:v>
                </c:pt>
                <c:pt idx="9">
                  <c:v>12.46875</c:v>
                </c:pt>
                <c:pt idx="10">
                  <c:v>4.7772727272727344</c:v>
                </c:pt>
                <c:pt idx="11">
                  <c:v>1.2409090909090887</c:v>
                </c:pt>
                <c:pt idx="12">
                  <c:v>144.87181818181818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25-4822-9F60-2DAF99F1E0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2824064"/>
        <c:axId val="134492928"/>
      </c:barChart>
      <c:dateAx>
        <c:axId val="1328240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 rtl="0">
              <a:defRPr/>
            </a:pPr>
            <a:endParaRPr lang="fr-FR"/>
          </a:p>
        </c:txPr>
        <c:crossAx val="134492928"/>
        <c:crosses val="autoZero"/>
        <c:auto val="1"/>
        <c:lblOffset val="100"/>
        <c:baseTimeUnit val="months"/>
      </c:dateAx>
      <c:valAx>
        <c:axId val="134492928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 rtl="0">
              <a:defRPr baseline="0"/>
            </a:pPr>
            <a:endParaRPr lang="fr-FR"/>
          </a:p>
        </c:txPr>
        <c:crossAx val="13282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 rtl="0">
        <a:defRPr>
          <a:solidFill>
            <a:sysClr val="windowText" lastClr="000000"/>
          </a:solidFill>
          <a:latin typeface="Corbel" pitchFamily="34" charset="0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'[Préparation des slides au 3062020.xlsx]Inscrip21'!$B$6</c:f>
              <c:strCache>
                <c:ptCount val="1"/>
                <c:pt idx="0">
                  <c:v>Départs 2021</c:v>
                </c:pt>
              </c:strCache>
            </c:strRef>
          </c:tx>
          <c:spPr>
            <a:solidFill>
              <a:srgbClr val="0085A2"/>
            </a:solidFill>
          </c:spPr>
          <c:invertIfNegative val="0"/>
          <c:cat>
            <c:strRef>
              <c:f>'[Préparation des slides au 3062020.xlsx]Inscrip21'!$C$2:$O$2</c:f>
              <c:strCache>
                <c:ptCount val="13"/>
                <c:pt idx="0">
                  <c:v>Reportable 2020</c:v>
                </c:pt>
                <c:pt idx="1">
                  <c:v>janv-21</c:v>
                </c:pt>
                <c:pt idx="2">
                  <c:v>févr-21</c:v>
                </c:pt>
                <c:pt idx="3">
                  <c:v>mars-21</c:v>
                </c:pt>
                <c:pt idx="4">
                  <c:v>avr-21</c:v>
                </c:pt>
                <c:pt idx="5">
                  <c:v>mai-21</c:v>
                </c:pt>
                <c:pt idx="6">
                  <c:v>juin-21</c:v>
                </c:pt>
                <c:pt idx="7">
                  <c:v>juil-21</c:v>
                </c:pt>
                <c:pt idx="8">
                  <c:v>août-21</c:v>
                </c:pt>
                <c:pt idx="9">
                  <c:v>sept-21</c:v>
                </c:pt>
                <c:pt idx="10">
                  <c:v>oct-21</c:v>
                </c:pt>
                <c:pt idx="11">
                  <c:v>nov-21</c:v>
                </c:pt>
                <c:pt idx="12">
                  <c:v>déc-21</c:v>
                </c:pt>
              </c:strCache>
            </c:strRef>
          </c:cat>
          <c:val>
            <c:numRef>
              <c:f>'[Préparation des slides au 3062020.xlsx]Inscrip21'!$C$6:$O$6</c:f>
              <c:numCache>
                <c:formatCode>_-* #,##0.0\ _€_-;\-* #,##0.0\ _€_-;_-* "-"?\ _€_-;_-@_-</c:formatCode>
                <c:ptCount val="13"/>
                <c:pt idx="0">
                  <c:v>153.4</c:v>
                </c:pt>
                <c:pt idx="1">
                  <c:v>153.4</c:v>
                </c:pt>
                <c:pt idx="2">
                  <c:v>153.4</c:v>
                </c:pt>
                <c:pt idx="3">
                  <c:v>153.4</c:v>
                </c:pt>
                <c:pt idx="4">
                  <c:v>153.4</c:v>
                </c:pt>
                <c:pt idx="5">
                  <c:v>153.4</c:v>
                </c:pt>
                <c:pt idx="6">
                  <c:v>153.4</c:v>
                </c:pt>
                <c:pt idx="7">
                  <c:v>153.4</c:v>
                </c:pt>
                <c:pt idx="8">
                  <c:v>153.4</c:v>
                </c:pt>
                <c:pt idx="9">
                  <c:v>153.4</c:v>
                </c:pt>
                <c:pt idx="10">
                  <c:v>153.4</c:v>
                </c:pt>
                <c:pt idx="11">
                  <c:v>153.4</c:v>
                </c:pt>
                <c:pt idx="12">
                  <c:v>153.4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D1F-41DB-8BD0-C0690F7F34D6}"/>
            </c:ext>
          </c:extLst>
        </c:ser>
        <c:ser>
          <c:idx val="1"/>
          <c:order val="1"/>
          <c:tx>
            <c:strRef>
              <c:f>'[Préparation des slides au 3062020.xlsx]Inscrip21'!$B$8</c:f>
              <c:strCache>
                <c:ptCount val="1"/>
              </c:strCache>
            </c:strRef>
          </c:tx>
          <c:spPr>
            <a:solidFill>
              <a:srgbClr val="33CCFF"/>
            </a:solidFill>
          </c:spPr>
          <c:invertIfNegative val="0"/>
          <c:cat>
            <c:strRef>
              <c:f>'[Préparation des slides au 3062020.xlsx]Inscrip21'!$C$2:$O$2</c:f>
              <c:strCache>
                <c:ptCount val="13"/>
                <c:pt idx="0">
                  <c:v>Reportable 2020</c:v>
                </c:pt>
                <c:pt idx="1">
                  <c:v>janv-21</c:v>
                </c:pt>
                <c:pt idx="2">
                  <c:v>févr-21</c:v>
                </c:pt>
                <c:pt idx="3">
                  <c:v>mars-21</c:v>
                </c:pt>
                <c:pt idx="4">
                  <c:v>avr-21</c:v>
                </c:pt>
                <c:pt idx="5">
                  <c:v>mai-21</c:v>
                </c:pt>
                <c:pt idx="6">
                  <c:v>juin-21</c:v>
                </c:pt>
                <c:pt idx="7">
                  <c:v>juil-21</c:v>
                </c:pt>
                <c:pt idx="8">
                  <c:v>août-21</c:v>
                </c:pt>
                <c:pt idx="9">
                  <c:v>sept-21</c:v>
                </c:pt>
                <c:pt idx="10">
                  <c:v>oct-21</c:v>
                </c:pt>
                <c:pt idx="11">
                  <c:v>nov-21</c:v>
                </c:pt>
                <c:pt idx="12">
                  <c:v>déc-21</c:v>
                </c:pt>
              </c:strCache>
            </c:strRef>
          </c:cat>
          <c:val>
            <c:numRef>
              <c:f>'[Préparation des slides au 3062020.xlsx]Inscrip21'!$C$8:$O$8</c:f>
              <c:numCache>
                <c:formatCode>_-* #,##0.0\ _€_-;\-* #,##0.0\ _€_-;_-* "-"??\ _€_-;_-@_-</c:formatCode>
                <c:ptCount val="13"/>
                <c:pt idx="1">
                  <c:v>6.5038636363636435</c:v>
                </c:pt>
                <c:pt idx="2">
                  <c:v>18.485681818181764</c:v>
                </c:pt>
                <c:pt idx="3">
                  <c:v>33.482386363636259</c:v>
                </c:pt>
                <c:pt idx="4">
                  <c:v>49.943181818181863</c:v>
                </c:pt>
                <c:pt idx="5">
                  <c:v>67.734545454545497</c:v>
                </c:pt>
                <c:pt idx="6">
                  <c:v>84.219545454545496</c:v>
                </c:pt>
                <c:pt idx="7">
                  <c:v>100.59852272727272</c:v>
                </c:pt>
                <c:pt idx="8">
                  <c:v>111.63306818181817</c:v>
                </c:pt>
                <c:pt idx="9">
                  <c:v>126.38488636363624</c:v>
                </c:pt>
                <c:pt idx="10">
                  <c:v>138.85363636363667</c:v>
                </c:pt>
                <c:pt idx="11">
                  <c:v>143.63090909090909</c:v>
                </c:pt>
                <c:pt idx="12">
                  <c:v>144.87181818181818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9D1F-41DB-8BD0-C0690F7F34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4518656"/>
        <c:axId val="134520192"/>
      </c:barChart>
      <c:catAx>
        <c:axId val="134518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4520192"/>
        <c:crosses val="autoZero"/>
        <c:auto val="1"/>
        <c:lblAlgn val="ctr"/>
        <c:lblOffset val="100"/>
        <c:noMultiLvlLbl val="0"/>
      </c:catAx>
      <c:valAx>
        <c:axId val="134520192"/>
        <c:scaling>
          <c:orientation val="minMax"/>
          <c:max val="300"/>
        </c:scaling>
        <c:delete val="0"/>
        <c:axPos val="l"/>
        <c:majorGridlines/>
        <c:numFmt formatCode="_(* #,##0_);_(* \(#,##0\);_(* &quot;-&quot;_);_(@_)" sourceLinked="0"/>
        <c:majorTickMark val="out"/>
        <c:minorTickMark val="none"/>
        <c:tickLblPos val="nextTo"/>
        <c:crossAx val="134518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rtl="0">
        <a:defRPr>
          <a:latin typeface="Corbel" pitchFamily="34" charset="0"/>
        </a:defRPr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04409292752629"/>
          <c:y val="4.6817958857668825E-2"/>
          <c:w val="0.88416477941999327"/>
          <c:h val="0.87871737328049249"/>
        </c:manualLayout>
      </c:layout>
      <c:areaChart>
        <c:grouping val="standard"/>
        <c:varyColors val="0"/>
        <c:ser>
          <c:idx val="0"/>
          <c:order val="0"/>
          <c:tx>
            <c:strRef>
              <c:f>Feuil1!$C$6</c:f>
              <c:strCache>
                <c:ptCount val="1"/>
                <c:pt idx="0">
                  <c:v>Cours</c:v>
                </c:pt>
              </c:strCache>
            </c:strRef>
          </c:tx>
          <c:spPr>
            <a:solidFill>
              <a:srgbClr val="B2F8FA">
                <a:alpha val="34000"/>
              </a:srgbClr>
            </a:solidFill>
            <a:ln>
              <a:solidFill>
                <a:srgbClr val="0ECFD4"/>
              </a:solidFill>
            </a:ln>
            <a:effectLst/>
          </c:spPr>
          <c:cat>
            <c:numRef>
              <c:f>Feuil1!$B$7:$B$269</c:f>
              <c:numCache>
                <c:formatCode>m/d/yyyy</c:formatCode>
                <c:ptCount val="263"/>
                <c:pt idx="0">
                  <c:v>43754</c:v>
                </c:pt>
                <c:pt idx="1">
                  <c:v>43755</c:v>
                </c:pt>
                <c:pt idx="2">
                  <c:v>43756</c:v>
                </c:pt>
                <c:pt idx="3">
                  <c:v>43759</c:v>
                </c:pt>
                <c:pt idx="4">
                  <c:v>43760</c:v>
                </c:pt>
                <c:pt idx="5">
                  <c:v>43761</c:v>
                </c:pt>
                <c:pt idx="6">
                  <c:v>43762</c:v>
                </c:pt>
                <c:pt idx="7">
                  <c:v>43763</c:v>
                </c:pt>
                <c:pt idx="8">
                  <c:v>43766</c:v>
                </c:pt>
                <c:pt idx="9">
                  <c:v>43767</c:v>
                </c:pt>
                <c:pt idx="10">
                  <c:v>43768</c:v>
                </c:pt>
                <c:pt idx="11">
                  <c:v>43769</c:v>
                </c:pt>
                <c:pt idx="12">
                  <c:v>43770</c:v>
                </c:pt>
                <c:pt idx="13">
                  <c:v>43773</c:v>
                </c:pt>
                <c:pt idx="14">
                  <c:v>43774</c:v>
                </c:pt>
                <c:pt idx="15">
                  <c:v>43775</c:v>
                </c:pt>
                <c:pt idx="16">
                  <c:v>43776</c:v>
                </c:pt>
                <c:pt idx="17">
                  <c:v>43777</c:v>
                </c:pt>
                <c:pt idx="18">
                  <c:v>43780</c:v>
                </c:pt>
                <c:pt idx="19">
                  <c:v>43781</c:v>
                </c:pt>
                <c:pt idx="20">
                  <c:v>43782</c:v>
                </c:pt>
                <c:pt idx="21">
                  <c:v>43783</c:v>
                </c:pt>
                <c:pt idx="22">
                  <c:v>43784</c:v>
                </c:pt>
                <c:pt idx="23">
                  <c:v>43787</c:v>
                </c:pt>
                <c:pt idx="24">
                  <c:v>43788</c:v>
                </c:pt>
                <c:pt idx="25">
                  <c:v>43789</c:v>
                </c:pt>
                <c:pt idx="26">
                  <c:v>43790</c:v>
                </c:pt>
                <c:pt idx="27">
                  <c:v>43791</c:v>
                </c:pt>
                <c:pt idx="28">
                  <c:v>43794</c:v>
                </c:pt>
                <c:pt idx="29">
                  <c:v>43795</c:v>
                </c:pt>
                <c:pt idx="30">
                  <c:v>43796</c:v>
                </c:pt>
                <c:pt idx="31">
                  <c:v>43797</c:v>
                </c:pt>
                <c:pt idx="32">
                  <c:v>43798</c:v>
                </c:pt>
                <c:pt idx="33">
                  <c:v>43801</c:v>
                </c:pt>
                <c:pt idx="34">
                  <c:v>43802</c:v>
                </c:pt>
                <c:pt idx="35">
                  <c:v>43803</c:v>
                </c:pt>
                <c:pt idx="36">
                  <c:v>43804</c:v>
                </c:pt>
                <c:pt idx="37">
                  <c:v>43805</c:v>
                </c:pt>
                <c:pt idx="38">
                  <c:v>43808</c:v>
                </c:pt>
                <c:pt idx="39">
                  <c:v>43809</c:v>
                </c:pt>
                <c:pt idx="40">
                  <c:v>43810</c:v>
                </c:pt>
                <c:pt idx="41">
                  <c:v>43811</c:v>
                </c:pt>
                <c:pt idx="42">
                  <c:v>43812</c:v>
                </c:pt>
                <c:pt idx="43">
                  <c:v>43815</c:v>
                </c:pt>
                <c:pt idx="44">
                  <c:v>43816</c:v>
                </c:pt>
                <c:pt idx="45">
                  <c:v>43817</c:v>
                </c:pt>
                <c:pt idx="46">
                  <c:v>43818</c:v>
                </c:pt>
                <c:pt idx="47">
                  <c:v>43819</c:v>
                </c:pt>
                <c:pt idx="48">
                  <c:v>43822</c:v>
                </c:pt>
                <c:pt idx="49">
                  <c:v>43823</c:v>
                </c:pt>
                <c:pt idx="50">
                  <c:v>43826</c:v>
                </c:pt>
                <c:pt idx="51">
                  <c:v>43829</c:v>
                </c:pt>
                <c:pt idx="52">
                  <c:v>43830</c:v>
                </c:pt>
                <c:pt idx="53">
                  <c:v>43832</c:v>
                </c:pt>
                <c:pt idx="54">
                  <c:v>43833</c:v>
                </c:pt>
                <c:pt idx="55">
                  <c:v>43836</c:v>
                </c:pt>
                <c:pt idx="56">
                  <c:v>43837</c:v>
                </c:pt>
                <c:pt idx="57">
                  <c:v>43838</c:v>
                </c:pt>
                <c:pt idx="58">
                  <c:v>43839</c:v>
                </c:pt>
                <c:pt idx="59">
                  <c:v>43840</c:v>
                </c:pt>
                <c:pt idx="60">
                  <c:v>43843</c:v>
                </c:pt>
                <c:pt idx="61">
                  <c:v>43844</c:v>
                </c:pt>
                <c:pt idx="62">
                  <c:v>43845</c:v>
                </c:pt>
                <c:pt idx="63">
                  <c:v>43846</c:v>
                </c:pt>
                <c:pt idx="64">
                  <c:v>43847</c:v>
                </c:pt>
                <c:pt idx="65">
                  <c:v>43850</c:v>
                </c:pt>
                <c:pt idx="66">
                  <c:v>43851</c:v>
                </c:pt>
                <c:pt idx="67">
                  <c:v>43852</c:v>
                </c:pt>
                <c:pt idx="68">
                  <c:v>43853</c:v>
                </c:pt>
                <c:pt idx="69">
                  <c:v>43854</c:v>
                </c:pt>
                <c:pt idx="70">
                  <c:v>43857</c:v>
                </c:pt>
                <c:pt idx="71">
                  <c:v>43858</c:v>
                </c:pt>
                <c:pt idx="72">
                  <c:v>43859</c:v>
                </c:pt>
                <c:pt idx="73">
                  <c:v>43860</c:v>
                </c:pt>
                <c:pt idx="74">
                  <c:v>43861</c:v>
                </c:pt>
                <c:pt idx="75">
                  <c:v>43864</c:v>
                </c:pt>
                <c:pt idx="76">
                  <c:v>43865</c:v>
                </c:pt>
                <c:pt idx="77">
                  <c:v>43866</c:v>
                </c:pt>
                <c:pt idx="78">
                  <c:v>43867</c:v>
                </c:pt>
                <c:pt idx="79">
                  <c:v>43868</c:v>
                </c:pt>
                <c:pt idx="80">
                  <c:v>43871</c:v>
                </c:pt>
                <c:pt idx="81">
                  <c:v>43872</c:v>
                </c:pt>
                <c:pt idx="82">
                  <c:v>43873</c:v>
                </c:pt>
                <c:pt idx="83">
                  <c:v>43874</c:v>
                </c:pt>
                <c:pt idx="84">
                  <c:v>43875</c:v>
                </c:pt>
                <c:pt idx="85">
                  <c:v>43878</c:v>
                </c:pt>
                <c:pt idx="86">
                  <c:v>43879</c:v>
                </c:pt>
                <c:pt idx="87">
                  <c:v>43880</c:v>
                </c:pt>
                <c:pt idx="88">
                  <c:v>43881</c:v>
                </c:pt>
                <c:pt idx="89">
                  <c:v>43882</c:v>
                </c:pt>
                <c:pt idx="90">
                  <c:v>43885</c:v>
                </c:pt>
                <c:pt idx="91">
                  <c:v>43886</c:v>
                </c:pt>
                <c:pt idx="92">
                  <c:v>43887</c:v>
                </c:pt>
                <c:pt idx="93">
                  <c:v>43888</c:v>
                </c:pt>
                <c:pt idx="94">
                  <c:v>43889</c:v>
                </c:pt>
                <c:pt idx="95">
                  <c:v>43892</c:v>
                </c:pt>
                <c:pt idx="96">
                  <c:v>43893</c:v>
                </c:pt>
                <c:pt idx="97">
                  <c:v>43894</c:v>
                </c:pt>
                <c:pt idx="98">
                  <c:v>43895</c:v>
                </c:pt>
                <c:pt idx="99">
                  <c:v>43896</c:v>
                </c:pt>
                <c:pt idx="100">
                  <c:v>43899</c:v>
                </c:pt>
                <c:pt idx="101">
                  <c:v>43900</c:v>
                </c:pt>
                <c:pt idx="102">
                  <c:v>43901</c:v>
                </c:pt>
                <c:pt idx="103">
                  <c:v>43902</c:v>
                </c:pt>
                <c:pt idx="104">
                  <c:v>43903</c:v>
                </c:pt>
                <c:pt idx="105">
                  <c:v>43906</c:v>
                </c:pt>
                <c:pt idx="106">
                  <c:v>43907</c:v>
                </c:pt>
                <c:pt idx="107">
                  <c:v>43908</c:v>
                </c:pt>
                <c:pt idx="108">
                  <c:v>43909</c:v>
                </c:pt>
                <c:pt idx="109">
                  <c:v>43910</c:v>
                </c:pt>
                <c:pt idx="110">
                  <c:v>43913</c:v>
                </c:pt>
                <c:pt idx="111">
                  <c:v>43914</c:v>
                </c:pt>
                <c:pt idx="112">
                  <c:v>43915</c:v>
                </c:pt>
                <c:pt idx="113">
                  <c:v>43916</c:v>
                </c:pt>
                <c:pt idx="114">
                  <c:v>43917</c:v>
                </c:pt>
                <c:pt idx="115">
                  <c:v>43920</c:v>
                </c:pt>
                <c:pt idx="116">
                  <c:v>43921</c:v>
                </c:pt>
                <c:pt idx="117">
                  <c:v>43922</c:v>
                </c:pt>
                <c:pt idx="118">
                  <c:v>43923</c:v>
                </c:pt>
                <c:pt idx="119">
                  <c:v>43924</c:v>
                </c:pt>
                <c:pt idx="120">
                  <c:v>43927</c:v>
                </c:pt>
                <c:pt idx="121">
                  <c:v>43928</c:v>
                </c:pt>
                <c:pt idx="122">
                  <c:v>43929</c:v>
                </c:pt>
                <c:pt idx="123">
                  <c:v>43930</c:v>
                </c:pt>
                <c:pt idx="124">
                  <c:v>43935</c:v>
                </c:pt>
                <c:pt idx="125">
                  <c:v>43936</c:v>
                </c:pt>
                <c:pt idx="126">
                  <c:v>43937</c:v>
                </c:pt>
                <c:pt idx="127">
                  <c:v>43938</c:v>
                </c:pt>
                <c:pt idx="128">
                  <c:v>43941</c:v>
                </c:pt>
                <c:pt idx="129">
                  <c:v>43942</c:v>
                </c:pt>
                <c:pt idx="130">
                  <c:v>43943</c:v>
                </c:pt>
                <c:pt idx="131">
                  <c:v>43944</c:v>
                </c:pt>
                <c:pt idx="132">
                  <c:v>43945</c:v>
                </c:pt>
                <c:pt idx="133">
                  <c:v>43948</c:v>
                </c:pt>
                <c:pt idx="134">
                  <c:v>43949</c:v>
                </c:pt>
                <c:pt idx="135">
                  <c:v>43950</c:v>
                </c:pt>
                <c:pt idx="136">
                  <c:v>43951</c:v>
                </c:pt>
                <c:pt idx="137">
                  <c:v>43955</c:v>
                </c:pt>
                <c:pt idx="138">
                  <c:v>43956</c:v>
                </c:pt>
                <c:pt idx="139">
                  <c:v>43957</c:v>
                </c:pt>
                <c:pt idx="140">
                  <c:v>43958</c:v>
                </c:pt>
                <c:pt idx="141">
                  <c:v>43959</c:v>
                </c:pt>
                <c:pt idx="142">
                  <c:v>43962</c:v>
                </c:pt>
                <c:pt idx="143">
                  <c:v>43963</c:v>
                </c:pt>
                <c:pt idx="144">
                  <c:v>43964</c:v>
                </c:pt>
                <c:pt idx="145">
                  <c:v>43965</c:v>
                </c:pt>
                <c:pt idx="146">
                  <c:v>43966</c:v>
                </c:pt>
                <c:pt idx="147">
                  <c:v>43969</c:v>
                </c:pt>
                <c:pt idx="148">
                  <c:v>43970</c:v>
                </c:pt>
                <c:pt idx="149">
                  <c:v>43971</c:v>
                </c:pt>
                <c:pt idx="150">
                  <c:v>43972</c:v>
                </c:pt>
                <c:pt idx="151">
                  <c:v>43973</c:v>
                </c:pt>
                <c:pt idx="152">
                  <c:v>43976</c:v>
                </c:pt>
                <c:pt idx="153">
                  <c:v>43977</c:v>
                </c:pt>
                <c:pt idx="154">
                  <c:v>43978</c:v>
                </c:pt>
                <c:pt idx="155">
                  <c:v>43979</c:v>
                </c:pt>
                <c:pt idx="156">
                  <c:v>43980</c:v>
                </c:pt>
                <c:pt idx="157">
                  <c:v>43983</c:v>
                </c:pt>
                <c:pt idx="158">
                  <c:v>43984</c:v>
                </c:pt>
                <c:pt idx="159">
                  <c:v>43985</c:v>
                </c:pt>
                <c:pt idx="160">
                  <c:v>43986</c:v>
                </c:pt>
                <c:pt idx="161">
                  <c:v>43987</c:v>
                </c:pt>
                <c:pt idx="162">
                  <c:v>43990</c:v>
                </c:pt>
                <c:pt idx="163">
                  <c:v>43991</c:v>
                </c:pt>
                <c:pt idx="164">
                  <c:v>43992</c:v>
                </c:pt>
                <c:pt idx="165">
                  <c:v>43993</c:v>
                </c:pt>
                <c:pt idx="166">
                  <c:v>43994</c:v>
                </c:pt>
                <c:pt idx="167">
                  <c:v>43997</c:v>
                </c:pt>
                <c:pt idx="168">
                  <c:v>43998</c:v>
                </c:pt>
                <c:pt idx="169">
                  <c:v>43999</c:v>
                </c:pt>
                <c:pt idx="170">
                  <c:v>44000</c:v>
                </c:pt>
                <c:pt idx="171">
                  <c:v>44001</c:v>
                </c:pt>
                <c:pt idx="172">
                  <c:v>44004</c:v>
                </c:pt>
                <c:pt idx="173">
                  <c:v>44005</c:v>
                </c:pt>
                <c:pt idx="174">
                  <c:v>44006</c:v>
                </c:pt>
                <c:pt idx="175">
                  <c:v>44007</c:v>
                </c:pt>
                <c:pt idx="176">
                  <c:v>44008</c:v>
                </c:pt>
                <c:pt idx="177">
                  <c:v>44011</c:v>
                </c:pt>
                <c:pt idx="178">
                  <c:v>44012</c:v>
                </c:pt>
                <c:pt idx="179">
                  <c:v>44013</c:v>
                </c:pt>
                <c:pt idx="180">
                  <c:v>44014</c:v>
                </c:pt>
                <c:pt idx="181">
                  <c:v>44015</c:v>
                </c:pt>
                <c:pt idx="182">
                  <c:v>44018</c:v>
                </c:pt>
                <c:pt idx="183">
                  <c:v>44019</c:v>
                </c:pt>
                <c:pt idx="184">
                  <c:v>44020</c:v>
                </c:pt>
                <c:pt idx="185">
                  <c:v>44021</c:v>
                </c:pt>
                <c:pt idx="186">
                  <c:v>44022</c:v>
                </c:pt>
                <c:pt idx="187">
                  <c:v>44025</c:v>
                </c:pt>
                <c:pt idx="188">
                  <c:v>44026</c:v>
                </c:pt>
                <c:pt idx="189">
                  <c:v>44027</c:v>
                </c:pt>
                <c:pt idx="190">
                  <c:v>44028</c:v>
                </c:pt>
                <c:pt idx="191">
                  <c:v>44029</c:v>
                </c:pt>
                <c:pt idx="192">
                  <c:v>44032</c:v>
                </c:pt>
                <c:pt idx="193">
                  <c:v>44033</c:v>
                </c:pt>
                <c:pt idx="194">
                  <c:v>44034</c:v>
                </c:pt>
                <c:pt idx="195">
                  <c:v>44035</c:v>
                </c:pt>
                <c:pt idx="196">
                  <c:v>44036</c:v>
                </c:pt>
                <c:pt idx="197">
                  <c:v>44039</c:v>
                </c:pt>
                <c:pt idx="198">
                  <c:v>44040</c:v>
                </c:pt>
                <c:pt idx="199">
                  <c:v>44041</c:v>
                </c:pt>
                <c:pt idx="200">
                  <c:v>44042</c:v>
                </c:pt>
                <c:pt idx="201">
                  <c:v>44043</c:v>
                </c:pt>
                <c:pt idx="202">
                  <c:v>44046</c:v>
                </c:pt>
                <c:pt idx="203">
                  <c:v>44047</c:v>
                </c:pt>
                <c:pt idx="204">
                  <c:v>44048</c:v>
                </c:pt>
                <c:pt idx="205">
                  <c:v>44049</c:v>
                </c:pt>
                <c:pt idx="206">
                  <c:v>44050</c:v>
                </c:pt>
                <c:pt idx="207">
                  <c:v>44053</c:v>
                </c:pt>
                <c:pt idx="208">
                  <c:v>44054</c:v>
                </c:pt>
                <c:pt idx="209">
                  <c:v>44055</c:v>
                </c:pt>
                <c:pt idx="210">
                  <c:v>44056</c:v>
                </c:pt>
                <c:pt idx="211">
                  <c:v>44057</c:v>
                </c:pt>
                <c:pt idx="212">
                  <c:v>44060</c:v>
                </c:pt>
                <c:pt idx="213">
                  <c:v>44061</c:v>
                </c:pt>
                <c:pt idx="214">
                  <c:v>44062</c:v>
                </c:pt>
                <c:pt idx="215">
                  <c:v>44063</c:v>
                </c:pt>
                <c:pt idx="216">
                  <c:v>44064</c:v>
                </c:pt>
                <c:pt idx="217">
                  <c:v>44067</c:v>
                </c:pt>
                <c:pt idx="218">
                  <c:v>44068</c:v>
                </c:pt>
                <c:pt idx="219">
                  <c:v>44069</c:v>
                </c:pt>
                <c:pt idx="220">
                  <c:v>44070</c:v>
                </c:pt>
                <c:pt idx="221">
                  <c:v>44071</c:v>
                </c:pt>
                <c:pt idx="222">
                  <c:v>44074</c:v>
                </c:pt>
                <c:pt idx="223">
                  <c:v>44075</c:v>
                </c:pt>
                <c:pt idx="224">
                  <c:v>44076</c:v>
                </c:pt>
                <c:pt idx="225">
                  <c:v>44077</c:v>
                </c:pt>
                <c:pt idx="226">
                  <c:v>44078</c:v>
                </c:pt>
                <c:pt idx="227">
                  <c:v>44081</c:v>
                </c:pt>
                <c:pt idx="228">
                  <c:v>44082</c:v>
                </c:pt>
                <c:pt idx="229">
                  <c:v>44083</c:v>
                </c:pt>
                <c:pt idx="230">
                  <c:v>44084</c:v>
                </c:pt>
                <c:pt idx="231">
                  <c:v>44085</c:v>
                </c:pt>
                <c:pt idx="232">
                  <c:v>44088</c:v>
                </c:pt>
                <c:pt idx="233">
                  <c:v>44089</c:v>
                </c:pt>
                <c:pt idx="234">
                  <c:v>44090</c:v>
                </c:pt>
                <c:pt idx="235">
                  <c:v>44091</c:v>
                </c:pt>
                <c:pt idx="236">
                  <c:v>44092</c:v>
                </c:pt>
                <c:pt idx="237">
                  <c:v>44095</c:v>
                </c:pt>
                <c:pt idx="238">
                  <c:v>44096</c:v>
                </c:pt>
                <c:pt idx="239">
                  <c:v>44097</c:v>
                </c:pt>
                <c:pt idx="240">
                  <c:v>44098</c:v>
                </c:pt>
                <c:pt idx="241">
                  <c:v>44099</c:v>
                </c:pt>
                <c:pt idx="242">
                  <c:v>44102</c:v>
                </c:pt>
                <c:pt idx="243">
                  <c:v>44103</c:v>
                </c:pt>
                <c:pt idx="244">
                  <c:v>44104</c:v>
                </c:pt>
                <c:pt idx="245">
                  <c:v>44105</c:v>
                </c:pt>
                <c:pt idx="246">
                  <c:v>44106</c:v>
                </c:pt>
                <c:pt idx="247">
                  <c:v>44109</c:v>
                </c:pt>
                <c:pt idx="248">
                  <c:v>44110</c:v>
                </c:pt>
                <c:pt idx="249">
                  <c:v>44111</c:v>
                </c:pt>
                <c:pt idx="250">
                  <c:v>44112</c:v>
                </c:pt>
                <c:pt idx="251">
                  <c:v>44113</c:v>
                </c:pt>
                <c:pt idx="252">
                  <c:v>44116</c:v>
                </c:pt>
                <c:pt idx="253">
                  <c:v>44117</c:v>
                </c:pt>
                <c:pt idx="254">
                  <c:v>44118</c:v>
                </c:pt>
                <c:pt idx="255">
                  <c:v>44119</c:v>
                </c:pt>
                <c:pt idx="256">
                  <c:v>44120</c:v>
                </c:pt>
                <c:pt idx="257">
                  <c:v>44123</c:v>
                </c:pt>
                <c:pt idx="258">
                  <c:v>44124</c:v>
                </c:pt>
                <c:pt idx="259">
                  <c:v>44125</c:v>
                </c:pt>
                <c:pt idx="260">
                  <c:v>44126</c:v>
                </c:pt>
                <c:pt idx="261">
                  <c:v>44127</c:v>
                </c:pt>
                <c:pt idx="262">
                  <c:v>44130</c:v>
                </c:pt>
              </c:numCache>
            </c:numRef>
          </c:cat>
          <c:val>
            <c:numRef>
              <c:f>Feuil1!$C$7:$C$269</c:f>
              <c:numCache>
                <c:formatCode>General</c:formatCode>
                <c:ptCount val="263"/>
                <c:pt idx="0">
                  <c:v>107</c:v>
                </c:pt>
                <c:pt idx="1">
                  <c:v>110</c:v>
                </c:pt>
                <c:pt idx="2">
                  <c:v>106.5</c:v>
                </c:pt>
                <c:pt idx="3">
                  <c:v>107</c:v>
                </c:pt>
                <c:pt idx="4">
                  <c:v>106</c:v>
                </c:pt>
                <c:pt idx="5">
                  <c:v>104.5</c:v>
                </c:pt>
                <c:pt idx="6">
                  <c:v>105.5</c:v>
                </c:pt>
                <c:pt idx="7">
                  <c:v>105.5</c:v>
                </c:pt>
                <c:pt idx="8">
                  <c:v>104</c:v>
                </c:pt>
                <c:pt idx="9">
                  <c:v>104.5</c:v>
                </c:pt>
                <c:pt idx="10">
                  <c:v>103.5</c:v>
                </c:pt>
                <c:pt idx="11">
                  <c:v>103.5</c:v>
                </c:pt>
                <c:pt idx="12">
                  <c:v>103.5</c:v>
                </c:pt>
                <c:pt idx="13">
                  <c:v>102</c:v>
                </c:pt>
                <c:pt idx="14">
                  <c:v>100</c:v>
                </c:pt>
                <c:pt idx="15">
                  <c:v>102</c:v>
                </c:pt>
                <c:pt idx="16">
                  <c:v>100.5</c:v>
                </c:pt>
                <c:pt idx="17">
                  <c:v>103.5</c:v>
                </c:pt>
                <c:pt idx="18">
                  <c:v>104.5</c:v>
                </c:pt>
                <c:pt idx="19">
                  <c:v>106</c:v>
                </c:pt>
                <c:pt idx="20">
                  <c:v>105.5</c:v>
                </c:pt>
                <c:pt idx="21">
                  <c:v>105.5</c:v>
                </c:pt>
                <c:pt idx="22">
                  <c:v>106</c:v>
                </c:pt>
                <c:pt idx="23">
                  <c:v>106</c:v>
                </c:pt>
                <c:pt idx="24">
                  <c:v>107</c:v>
                </c:pt>
                <c:pt idx="25">
                  <c:v>107.5</c:v>
                </c:pt>
                <c:pt idx="26">
                  <c:v>108</c:v>
                </c:pt>
                <c:pt idx="27">
                  <c:v>107.5</c:v>
                </c:pt>
                <c:pt idx="28">
                  <c:v>108.5</c:v>
                </c:pt>
                <c:pt idx="29">
                  <c:v>112</c:v>
                </c:pt>
                <c:pt idx="30">
                  <c:v>113.5</c:v>
                </c:pt>
                <c:pt idx="31">
                  <c:v>113.5</c:v>
                </c:pt>
                <c:pt idx="32">
                  <c:v>114</c:v>
                </c:pt>
                <c:pt idx="33">
                  <c:v>115.5</c:v>
                </c:pt>
                <c:pt idx="34">
                  <c:v>115</c:v>
                </c:pt>
                <c:pt idx="35">
                  <c:v>115.5</c:v>
                </c:pt>
                <c:pt idx="36">
                  <c:v>115.5</c:v>
                </c:pt>
                <c:pt idx="37">
                  <c:v>115</c:v>
                </c:pt>
                <c:pt idx="38">
                  <c:v>113.5</c:v>
                </c:pt>
                <c:pt idx="39">
                  <c:v>116</c:v>
                </c:pt>
                <c:pt idx="40">
                  <c:v>118</c:v>
                </c:pt>
                <c:pt idx="41">
                  <c:v>118</c:v>
                </c:pt>
                <c:pt idx="42">
                  <c:v>118.5</c:v>
                </c:pt>
                <c:pt idx="43">
                  <c:v>120.5</c:v>
                </c:pt>
                <c:pt idx="44">
                  <c:v>119</c:v>
                </c:pt>
                <c:pt idx="45">
                  <c:v>115.5</c:v>
                </c:pt>
                <c:pt idx="46">
                  <c:v>116</c:v>
                </c:pt>
                <c:pt idx="47">
                  <c:v>115.5</c:v>
                </c:pt>
                <c:pt idx="48">
                  <c:v>118</c:v>
                </c:pt>
                <c:pt idx="49">
                  <c:v>118</c:v>
                </c:pt>
                <c:pt idx="50">
                  <c:v>118</c:v>
                </c:pt>
                <c:pt idx="51">
                  <c:v>119</c:v>
                </c:pt>
                <c:pt idx="52">
                  <c:v>120</c:v>
                </c:pt>
                <c:pt idx="53">
                  <c:v>119</c:v>
                </c:pt>
                <c:pt idx="54">
                  <c:v>116.5</c:v>
                </c:pt>
                <c:pt idx="55">
                  <c:v>121</c:v>
                </c:pt>
                <c:pt idx="56">
                  <c:v>117</c:v>
                </c:pt>
                <c:pt idx="57">
                  <c:v>117</c:v>
                </c:pt>
                <c:pt idx="58">
                  <c:v>118</c:v>
                </c:pt>
                <c:pt idx="59">
                  <c:v>118.5</c:v>
                </c:pt>
                <c:pt idx="60">
                  <c:v>117.5</c:v>
                </c:pt>
                <c:pt idx="61">
                  <c:v>115</c:v>
                </c:pt>
                <c:pt idx="62">
                  <c:v>115</c:v>
                </c:pt>
                <c:pt idx="63">
                  <c:v>114.5</c:v>
                </c:pt>
                <c:pt idx="64">
                  <c:v>116</c:v>
                </c:pt>
                <c:pt idx="65">
                  <c:v>115</c:v>
                </c:pt>
                <c:pt idx="66">
                  <c:v>115</c:v>
                </c:pt>
                <c:pt idx="67">
                  <c:v>114.5</c:v>
                </c:pt>
                <c:pt idx="68">
                  <c:v>116</c:v>
                </c:pt>
                <c:pt idx="69">
                  <c:v>115.5</c:v>
                </c:pt>
                <c:pt idx="70">
                  <c:v>113</c:v>
                </c:pt>
                <c:pt idx="71">
                  <c:v>112.5</c:v>
                </c:pt>
                <c:pt idx="72">
                  <c:v>108.5</c:v>
                </c:pt>
                <c:pt idx="73">
                  <c:v>103</c:v>
                </c:pt>
                <c:pt idx="74">
                  <c:v>103</c:v>
                </c:pt>
                <c:pt idx="75">
                  <c:v>105</c:v>
                </c:pt>
                <c:pt idx="76">
                  <c:v>111</c:v>
                </c:pt>
                <c:pt idx="77">
                  <c:v>110</c:v>
                </c:pt>
                <c:pt idx="78">
                  <c:v>109.5</c:v>
                </c:pt>
                <c:pt idx="79">
                  <c:v>105.5</c:v>
                </c:pt>
                <c:pt idx="80">
                  <c:v>104</c:v>
                </c:pt>
                <c:pt idx="81">
                  <c:v>109.5</c:v>
                </c:pt>
                <c:pt idx="82">
                  <c:v>110.5</c:v>
                </c:pt>
                <c:pt idx="83">
                  <c:v>111</c:v>
                </c:pt>
                <c:pt idx="84">
                  <c:v>111.5</c:v>
                </c:pt>
                <c:pt idx="85">
                  <c:v>110.5</c:v>
                </c:pt>
                <c:pt idx="86">
                  <c:v>110.5</c:v>
                </c:pt>
                <c:pt idx="87">
                  <c:v>110</c:v>
                </c:pt>
                <c:pt idx="88">
                  <c:v>111</c:v>
                </c:pt>
                <c:pt idx="89">
                  <c:v>112.5</c:v>
                </c:pt>
                <c:pt idx="90">
                  <c:v>104.5</c:v>
                </c:pt>
                <c:pt idx="91">
                  <c:v>107</c:v>
                </c:pt>
                <c:pt idx="92">
                  <c:v>105.5</c:v>
                </c:pt>
                <c:pt idx="93">
                  <c:v>98</c:v>
                </c:pt>
                <c:pt idx="94">
                  <c:v>92</c:v>
                </c:pt>
                <c:pt idx="95">
                  <c:v>90</c:v>
                </c:pt>
                <c:pt idx="96">
                  <c:v>88</c:v>
                </c:pt>
                <c:pt idx="97">
                  <c:v>87.4</c:v>
                </c:pt>
                <c:pt idx="98">
                  <c:v>82.6</c:v>
                </c:pt>
                <c:pt idx="99">
                  <c:v>80</c:v>
                </c:pt>
                <c:pt idx="100">
                  <c:v>74</c:v>
                </c:pt>
                <c:pt idx="101">
                  <c:v>75</c:v>
                </c:pt>
                <c:pt idx="102">
                  <c:v>72.2</c:v>
                </c:pt>
                <c:pt idx="103">
                  <c:v>62</c:v>
                </c:pt>
                <c:pt idx="104">
                  <c:v>59.4</c:v>
                </c:pt>
                <c:pt idx="105">
                  <c:v>56.6</c:v>
                </c:pt>
                <c:pt idx="106">
                  <c:v>51</c:v>
                </c:pt>
                <c:pt idx="107">
                  <c:v>49.9</c:v>
                </c:pt>
                <c:pt idx="108">
                  <c:v>52.8</c:v>
                </c:pt>
                <c:pt idx="109">
                  <c:v>55.8</c:v>
                </c:pt>
                <c:pt idx="110">
                  <c:v>56</c:v>
                </c:pt>
                <c:pt idx="111">
                  <c:v>58.4</c:v>
                </c:pt>
                <c:pt idx="112">
                  <c:v>59.6</c:v>
                </c:pt>
                <c:pt idx="113">
                  <c:v>60.2</c:v>
                </c:pt>
                <c:pt idx="114">
                  <c:v>62.2</c:v>
                </c:pt>
                <c:pt idx="115">
                  <c:v>63.6</c:v>
                </c:pt>
                <c:pt idx="116">
                  <c:v>63.6</c:v>
                </c:pt>
                <c:pt idx="117">
                  <c:v>62.4</c:v>
                </c:pt>
                <c:pt idx="118">
                  <c:v>61.2</c:v>
                </c:pt>
                <c:pt idx="119">
                  <c:v>60</c:v>
                </c:pt>
                <c:pt idx="120">
                  <c:v>59.4</c:v>
                </c:pt>
                <c:pt idx="121">
                  <c:v>59</c:v>
                </c:pt>
                <c:pt idx="122">
                  <c:v>59.8</c:v>
                </c:pt>
                <c:pt idx="123">
                  <c:v>60</c:v>
                </c:pt>
                <c:pt idx="124">
                  <c:v>60</c:v>
                </c:pt>
                <c:pt idx="125">
                  <c:v>60</c:v>
                </c:pt>
                <c:pt idx="126">
                  <c:v>60.2</c:v>
                </c:pt>
                <c:pt idx="127">
                  <c:v>61.8</c:v>
                </c:pt>
                <c:pt idx="128">
                  <c:v>61.2</c:v>
                </c:pt>
                <c:pt idx="129">
                  <c:v>61.2</c:v>
                </c:pt>
                <c:pt idx="130">
                  <c:v>61.2</c:v>
                </c:pt>
                <c:pt idx="131">
                  <c:v>61.4</c:v>
                </c:pt>
                <c:pt idx="132">
                  <c:v>63</c:v>
                </c:pt>
                <c:pt idx="133">
                  <c:v>60.6</c:v>
                </c:pt>
                <c:pt idx="134">
                  <c:v>59</c:v>
                </c:pt>
                <c:pt idx="135">
                  <c:v>59.8</c:v>
                </c:pt>
                <c:pt idx="136">
                  <c:v>60</c:v>
                </c:pt>
                <c:pt idx="137">
                  <c:v>54.6</c:v>
                </c:pt>
                <c:pt idx="138">
                  <c:v>57.6</c:v>
                </c:pt>
                <c:pt idx="139">
                  <c:v>58</c:v>
                </c:pt>
                <c:pt idx="140">
                  <c:v>58</c:v>
                </c:pt>
                <c:pt idx="141">
                  <c:v>58</c:v>
                </c:pt>
                <c:pt idx="142">
                  <c:v>57</c:v>
                </c:pt>
                <c:pt idx="143">
                  <c:v>56.4</c:v>
                </c:pt>
                <c:pt idx="144">
                  <c:v>56.6</c:v>
                </c:pt>
                <c:pt idx="145">
                  <c:v>56</c:v>
                </c:pt>
                <c:pt idx="146">
                  <c:v>55.4</c:v>
                </c:pt>
                <c:pt idx="147">
                  <c:v>61</c:v>
                </c:pt>
                <c:pt idx="148">
                  <c:v>61</c:v>
                </c:pt>
                <c:pt idx="149">
                  <c:v>61.2</c:v>
                </c:pt>
                <c:pt idx="150">
                  <c:v>61</c:v>
                </c:pt>
                <c:pt idx="151">
                  <c:v>61</c:v>
                </c:pt>
                <c:pt idx="152">
                  <c:v>62.6</c:v>
                </c:pt>
                <c:pt idx="153">
                  <c:v>67</c:v>
                </c:pt>
                <c:pt idx="154">
                  <c:v>72</c:v>
                </c:pt>
                <c:pt idx="155">
                  <c:v>72</c:v>
                </c:pt>
                <c:pt idx="156">
                  <c:v>78.400000000000006</c:v>
                </c:pt>
                <c:pt idx="157">
                  <c:v>85</c:v>
                </c:pt>
                <c:pt idx="158">
                  <c:v>84.6</c:v>
                </c:pt>
                <c:pt idx="159">
                  <c:v>84.6</c:v>
                </c:pt>
                <c:pt idx="160">
                  <c:v>84.2</c:v>
                </c:pt>
                <c:pt idx="161">
                  <c:v>84.2</c:v>
                </c:pt>
                <c:pt idx="162">
                  <c:v>84</c:v>
                </c:pt>
                <c:pt idx="163">
                  <c:v>80.599999999999994</c:v>
                </c:pt>
                <c:pt idx="164">
                  <c:v>79.8</c:v>
                </c:pt>
                <c:pt idx="165">
                  <c:v>73.2</c:v>
                </c:pt>
                <c:pt idx="166">
                  <c:v>73</c:v>
                </c:pt>
                <c:pt idx="167">
                  <c:v>76.599999999999994</c:v>
                </c:pt>
                <c:pt idx="168">
                  <c:v>78</c:v>
                </c:pt>
                <c:pt idx="169">
                  <c:v>77.599999999999994</c:v>
                </c:pt>
                <c:pt idx="170">
                  <c:v>76</c:v>
                </c:pt>
                <c:pt idx="171">
                  <c:v>75.599999999999994</c:v>
                </c:pt>
                <c:pt idx="172">
                  <c:v>75.599999999999994</c:v>
                </c:pt>
                <c:pt idx="173">
                  <c:v>75.8</c:v>
                </c:pt>
                <c:pt idx="174">
                  <c:v>75.599999999999994</c:v>
                </c:pt>
                <c:pt idx="175">
                  <c:v>75.400000000000006</c:v>
                </c:pt>
                <c:pt idx="176">
                  <c:v>75</c:v>
                </c:pt>
                <c:pt idx="177">
                  <c:v>75</c:v>
                </c:pt>
                <c:pt idx="178">
                  <c:v>73</c:v>
                </c:pt>
                <c:pt idx="179">
                  <c:v>71</c:v>
                </c:pt>
                <c:pt idx="180">
                  <c:v>71</c:v>
                </c:pt>
                <c:pt idx="181">
                  <c:v>70.599999999999994</c:v>
                </c:pt>
                <c:pt idx="182">
                  <c:v>70</c:v>
                </c:pt>
                <c:pt idx="183">
                  <c:v>70</c:v>
                </c:pt>
                <c:pt idx="184">
                  <c:v>70</c:v>
                </c:pt>
                <c:pt idx="185">
                  <c:v>70</c:v>
                </c:pt>
                <c:pt idx="186">
                  <c:v>69.8</c:v>
                </c:pt>
                <c:pt idx="187">
                  <c:v>70</c:v>
                </c:pt>
                <c:pt idx="188">
                  <c:v>69.8</c:v>
                </c:pt>
                <c:pt idx="189">
                  <c:v>69.8</c:v>
                </c:pt>
                <c:pt idx="190">
                  <c:v>68</c:v>
                </c:pt>
                <c:pt idx="191">
                  <c:v>68.8</c:v>
                </c:pt>
                <c:pt idx="192">
                  <c:v>69.2</c:v>
                </c:pt>
                <c:pt idx="193">
                  <c:v>70</c:v>
                </c:pt>
                <c:pt idx="194">
                  <c:v>70</c:v>
                </c:pt>
                <c:pt idx="195">
                  <c:v>69.599999999999994</c:v>
                </c:pt>
                <c:pt idx="196">
                  <c:v>69.400000000000006</c:v>
                </c:pt>
                <c:pt idx="197">
                  <c:v>69</c:v>
                </c:pt>
                <c:pt idx="198">
                  <c:v>68.599999999999994</c:v>
                </c:pt>
                <c:pt idx="199">
                  <c:v>68</c:v>
                </c:pt>
                <c:pt idx="200">
                  <c:v>67.400000000000006</c:v>
                </c:pt>
                <c:pt idx="201">
                  <c:v>66.599999999999994</c:v>
                </c:pt>
                <c:pt idx="202">
                  <c:v>64</c:v>
                </c:pt>
                <c:pt idx="203">
                  <c:v>64.599999999999994</c:v>
                </c:pt>
                <c:pt idx="204">
                  <c:v>64</c:v>
                </c:pt>
                <c:pt idx="205">
                  <c:v>65</c:v>
                </c:pt>
                <c:pt idx="206">
                  <c:v>64.2</c:v>
                </c:pt>
                <c:pt idx="207">
                  <c:v>64.400000000000006</c:v>
                </c:pt>
                <c:pt idx="208">
                  <c:v>64.400000000000006</c:v>
                </c:pt>
                <c:pt idx="209">
                  <c:v>63.8</c:v>
                </c:pt>
                <c:pt idx="210">
                  <c:v>64</c:v>
                </c:pt>
                <c:pt idx="211">
                  <c:v>63.8</c:v>
                </c:pt>
                <c:pt idx="212">
                  <c:v>64.8</c:v>
                </c:pt>
                <c:pt idx="213">
                  <c:v>64.599999999999994</c:v>
                </c:pt>
                <c:pt idx="214">
                  <c:v>63.4</c:v>
                </c:pt>
                <c:pt idx="215">
                  <c:v>65.400000000000006</c:v>
                </c:pt>
                <c:pt idx="216">
                  <c:v>66</c:v>
                </c:pt>
                <c:pt idx="217">
                  <c:v>67.599999999999994</c:v>
                </c:pt>
                <c:pt idx="218">
                  <c:v>68.599999999999994</c:v>
                </c:pt>
                <c:pt idx="219">
                  <c:v>68.400000000000006</c:v>
                </c:pt>
                <c:pt idx="220">
                  <c:v>67.400000000000006</c:v>
                </c:pt>
                <c:pt idx="221">
                  <c:v>65.599999999999994</c:v>
                </c:pt>
                <c:pt idx="222">
                  <c:v>65.400000000000006</c:v>
                </c:pt>
                <c:pt idx="223">
                  <c:v>65.400000000000006</c:v>
                </c:pt>
                <c:pt idx="224">
                  <c:v>65.400000000000006</c:v>
                </c:pt>
                <c:pt idx="225">
                  <c:v>65.599999999999994</c:v>
                </c:pt>
                <c:pt idx="226">
                  <c:v>64.8</c:v>
                </c:pt>
                <c:pt idx="227">
                  <c:v>63.8</c:v>
                </c:pt>
                <c:pt idx="228">
                  <c:v>64.400000000000006</c:v>
                </c:pt>
                <c:pt idx="229">
                  <c:v>63.6</c:v>
                </c:pt>
                <c:pt idx="230">
                  <c:v>63.2</c:v>
                </c:pt>
                <c:pt idx="231">
                  <c:v>63.2</c:v>
                </c:pt>
                <c:pt idx="232">
                  <c:v>62.6</c:v>
                </c:pt>
                <c:pt idx="233">
                  <c:v>62.4</c:v>
                </c:pt>
                <c:pt idx="234">
                  <c:v>63</c:v>
                </c:pt>
                <c:pt idx="235">
                  <c:v>62.8</c:v>
                </c:pt>
                <c:pt idx="236">
                  <c:v>63.2</c:v>
                </c:pt>
                <c:pt idx="237">
                  <c:v>60.4</c:v>
                </c:pt>
                <c:pt idx="238">
                  <c:v>60.4</c:v>
                </c:pt>
                <c:pt idx="239">
                  <c:v>60.4</c:v>
                </c:pt>
                <c:pt idx="240">
                  <c:v>59</c:v>
                </c:pt>
                <c:pt idx="241">
                  <c:v>56</c:v>
                </c:pt>
                <c:pt idx="242">
                  <c:v>57</c:v>
                </c:pt>
                <c:pt idx="243">
                  <c:v>56.6</c:v>
                </c:pt>
                <c:pt idx="244">
                  <c:v>56</c:v>
                </c:pt>
                <c:pt idx="245">
                  <c:v>57.2</c:v>
                </c:pt>
                <c:pt idx="246">
                  <c:v>59</c:v>
                </c:pt>
                <c:pt idx="247">
                  <c:v>58</c:v>
                </c:pt>
                <c:pt idx="248">
                  <c:v>57</c:v>
                </c:pt>
                <c:pt idx="249">
                  <c:v>57.8</c:v>
                </c:pt>
                <c:pt idx="250">
                  <c:v>57.4</c:v>
                </c:pt>
                <c:pt idx="251">
                  <c:v>56.8</c:v>
                </c:pt>
                <c:pt idx="252">
                  <c:v>55</c:v>
                </c:pt>
                <c:pt idx="253">
                  <c:v>55.2</c:v>
                </c:pt>
                <c:pt idx="254">
                  <c:v>53.6</c:v>
                </c:pt>
                <c:pt idx="255">
                  <c:v>53.6</c:v>
                </c:pt>
                <c:pt idx="256">
                  <c:v>51.4</c:v>
                </c:pt>
                <c:pt idx="257">
                  <c:v>50.8</c:v>
                </c:pt>
                <c:pt idx="258">
                  <c:v>50</c:v>
                </c:pt>
                <c:pt idx="259">
                  <c:v>50</c:v>
                </c:pt>
                <c:pt idx="260">
                  <c:v>50.6</c:v>
                </c:pt>
                <c:pt idx="261">
                  <c:v>49.6</c:v>
                </c:pt>
                <c:pt idx="262">
                  <c:v>49.5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76-425A-85D0-240C7689E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915584"/>
        <c:axId val="132917120"/>
      </c:areaChart>
      <c:dateAx>
        <c:axId val="13291558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one"/>
        <c:crossAx val="132917120"/>
        <c:crosses val="autoZero"/>
        <c:auto val="1"/>
        <c:lblOffset val="100"/>
        <c:baseTimeUnit val="days"/>
      </c:dateAx>
      <c:valAx>
        <c:axId val="13291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29155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 rtl="0">
        <a:defRPr/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62" tIns="46482" rIns="92962" bIns="46482" numCol="1" anchor="t" anchorCtr="0" compatLnSpc="1">
            <a:prstTxWarp prst="textNoShape">
              <a:avLst/>
            </a:prstTxWarp>
          </a:bodyPr>
          <a:lstStyle>
            <a:lvl1pPr defTabSz="889355" eaLnBrk="1" hangingPunct="1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62" tIns="46482" rIns="92962" bIns="46482" numCol="1" anchor="t" anchorCtr="0" compatLnSpc="1">
            <a:prstTxWarp prst="textNoShape">
              <a:avLst/>
            </a:prstTxWarp>
          </a:bodyPr>
          <a:lstStyle>
            <a:lvl1pPr algn="r" defTabSz="889355" eaLnBrk="1" hangingPunct="1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165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62" tIns="46482" rIns="92962" bIns="46482" numCol="1" anchor="b" anchorCtr="0" compatLnSpc="1">
            <a:prstTxWarp prst="textNoShape">
              <a:avLst/>
            </a:prstTxWarp>
          </a:bodyPr>
          <a:lstStyle>
            <a:lvl1pPr defTabSz="889355" eaLnBrk="1" hangingPunct="1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5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62" tIns="46482" rIns="92962" bIns="46482" numCol="1" anchor="b" anchorCtr="0" compatLnSpc="1">
            <a:prstTxWarp prst="textNoShape">
              <a:avLst/>
            </a:prstTxWarp>
          </a:bodyPr>
          <a:lstStyle>
            <a:lvl1pPr algn="r" defTabSz="888821" eaLnBrk="1" hangingPunct="1">
              <a:defRPr sz="1300"/>
            </a:lvl1pPr>
          </a:lstStyle>
          <a:p>
            <a:fld id="{313191D3-8E3D-4D8F-BE93-E776A026508A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138500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84" tIns="46493" rIns="92984" bIns="46493" numCol="1" anchor="t" anchorCtr="0" compatLnSpc="1">
            <a:prstTxWarp prst="textNoShape">
              <a:avLst/>
            </a:prstTxWarp>
          </a:bodyPr>
          <a:lstStyle>
            <a:lvl1pPr defTabSz="889355" eaLnBrk="1" hangingPunct="1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84" tIns="46493" rIns="92984" bIns="46493" numCol="1" anchor="t" anchorCtr="0" compatLnSpc="1">
            <a:prstTxWarp prst="textNoShape">
              <a:avLst/>
            </a:prstTxWarp>
          </a:bodyPr>
          <a:lstStyle>
            <a:lvl1pPr algn="r" defTabSz="889355" eaLnBrk="1" hangingPunct="1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57763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5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6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84" tIns="46493" rIns="92984" bIns="464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285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165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84" tIns="46493" rIns="92984" bIns="46493" numCol="1" anchor="b" anchorCtr="0" compatLnSpc="1">
            <a:prstTxWarp prst="textNoShape">
              <a:avLst/>
            </a:prstTxWarp>
          </a:bodyPr>
          <a:lstStyle>
            <a:lvl1pPr defTabSz="889355" eaLnBrk="1" hangingPunct="1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85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5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84" tIns="46493" rIns="92984" bIns="46493" numCol="1" anchor="b" anchorCtr="0" compatLnSpc="1">
            <a:prstTxWarp prst="textNoShape">
              <a:avLst/>
            </a:prstTxWarp>
          </a:bodyPr>
          <a:lstStyle>
            <a:lvl1pPr algn="r" defTabSz="888821" eaLnBrk="1" hangingPunct="1">
              <a:defRPr sz="1300"/>
            </a:lvl1pPr>
          </a:lstStyle>
          <a:p>
            <a:fld id="{26D5A557-43ED-4C63-83C0-087F1986A475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553651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849688" y="9428165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84" tIns="46493" rIns="92984" bIns="46493" anchor="b"/>
          <a:lstStyle/>
          <a:p>
            <a:pPr algn="r" defTabSz="888821" rtl="0" eaLnBrk="1" hangingPunct="1"/>
            <a:fld id="{5169D051-5F2C-4092-A54F-CFB0695E49D7}" type="slidenum">
              <a:rPr sz="1300"/>
              <a:pPr algn="r" defTabSz="888821" eaLnBrk="1" hangingPunct="1"/>
              <a:t>3</a:t>
            </a:fld>
            <a:endParaRPr lang="en-gb" altLang="fr-FR" sz="1300" dirty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hangingPunct="1"/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2537839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849688" y="9428165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84" tIns="46493" rIns="92984" bIns="46493" anchor="b"/>
          <a:lstStyle/>
          <a:p>
            <a:pPr algn="r" defTabSz="888821" rtl="0" eaLnBrk="1" hangingPunct="1"/>
            <a:fld id="{5169D051-5F2C-4092-A54F-CFB0695E49D7}" type="slidenum">
              <a:rPr sz="1300"/>
              <a:pPr algn="r" defTabSz="888821" eaLnBrk="1" hangingPunct="1"/>
              <a:t>4</a:t>
            </a:fld>
            <a:endParaRPr lang="en-gb" altLang="fr-FR" sz="1300" dirty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hangingPunct="1"/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2537839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fr-FR" dirty="0"/>
          </a:p>
        </p:txBody>
      </p:sp>
      <p:sp>
        <p:nvSpPr>
          <p:cNvPr id="174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l" rtl="0"/>
            <a:fld id="{981BE723-3287-4945-943A-F2465D00D69D}" type="slidenum">
              <a:rPr/>
              <a:pPr/>
              <a:t>5</a:t>
            </a:fld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2619582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26D5A557-43ED-4C63-83C0-087F1986A475}" type="slidenum">
              <a:rPr/>
              <a:pPr/>
              <a:t>8</a:t>
            </a:fld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2594134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26D5A557-43ED-4C63-83C0-087F1986A475}" type="slidenum">
              <a:rPr/>
              <a:pPr/>
              <a:t>9</a:t>
            </a:fld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2959218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26D5A557-43ED-4C63-83C0-087F1986A475}" type="slidenum">
              <a:rPr/>
              <a:pPr/>
              <a:t>12</a:t>
            </a:fld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177780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be postponed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D5A557-43ED-4C63-83C0-087F1986A475}" type="slidenum">
              <a:rPr lang="fr-FR" altLang="fr-FR" smtClean="0"/>
              <a:pPr/>
              <a:t>13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790931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gb" sz="1200" b="0" i="0" u="none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Employees (incl. via FCPE fund)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gb" sz="1200" b="0" i="0" u="none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 float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gb" sz="1200" b="0" i="0" u="none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Directors and board members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gb" sz="1200" b="0" i="0" u="none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Treasury stock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D5A557-43ED-4C63-83C0-087F1986A475}" type="slidenum">
              <a:rPr lang="fr-FR" altLang="fr-FR" smtClean="0"/>
              <a:pPr/>
              <a:t>15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09490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4E7EA5-BC51-4BAD-A112-28D4036D651D}" type="slidenum">
              <a:rPr lang="en-US" altLang="fr-FR"/>
              <a:pPr/>
              <a:t>‹N°›</a:t>
            </a:fld>
            <a:endParaRPr lang="en-US" alt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2"/>
          <p:cNvSpPr txBox="1">
            <a:spLocks noChangeArrowheads="1"/>
          </p:cNvSpPr>
          <p:nvPr userDrawn="1"/>
        </p:nvSpPr>
        <p:spPr bwMode="auto">
          <a:xfrm>
            <a:off x="-4763" y="6597650"/>
            <a:ext cx="3136901" cy="246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fr-FR" sz="1000" dirty="0">
                <a:latin typeface="Corbel" pitchFamily="34" charset="0"/>
              </a:rPr>
              <a:t>Voyageurs du Monde • Résultats de l’exercice 2011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0" y="659765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7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Espace réservé du pied de pag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580063" y="5949950"/>
            <a:ext cx="1905000" cy="457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fld id="{AEE5F11D-A629-445A-9C66-60FF6509033E}" type="slidenum">
              <a:rPr lang="en-US" altLang="fr-FR"/>
              <a:pPr/>
              <a:t>‹N°›</a:t>
            </a:fld>
            <a:endParaRPr lang="en-US" alt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2"/>
          <p:cNvSpPr txBox="1">
            <a:spLocks noChangeArrowheads="1"/>
          </p:cNvSpPr>
          <p:nvPr userDrawn="1"/>
        </p:nvSpPr>
        <p:spPr bwMode="auto">
          <a:xfrm>
            <a:off x="-4763" y="6597650"/>
            <a:ext cx="3136901" cy="246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fr-FR" sz="1000" dirty="0">
                <a:latin typeface="Corbel" pitchFamily="34" charset="0"/>
              </a:rPr>
              <a:t>Voyageurs du Monde • Résultats de l’exercice 2011</a:t>
            </a:r>
          </a:p>
        </p:txBody>
      </p:sp>
      <p:cxnSp>
        <p:nvCxnSpPr>
          <p:cNvPr id="3" name="Connecteur droit 2"/>
          <p:cNvCxnSpPr/>
          <p:nvPr userDrawn="1"/>
        </p:nvCxnSpPr>
        <p:spPr>
          <a:xfrm>
            <a:off x="0" y="659765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CBBA94-EE70-4408-B337-1836ABDF58AA}" type="slidenum">
              <a:rPr lang="en-US" altLang="fr-FR"/>
              <a:pPr/>
              <a:t>‹N°›</a:t>
            </a:fld>
            <a:endParaRPr lang="en-US" alt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4726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Corbel" pitchFamily="34" charset="0"/>
              </a:defRPr>
            </a:lvl1pPr>
            <a:lvl2pPr marL="742950" indent="-285750">
              <a:buFont typeface="Wingdings" pitchFamily="2" charset="2"/>
              <a:buChar char="§"/>
              <a:defRPr sz="1400">
                <a:latin typeface="Corbel" pitchFamily="34" charset="0"/>
              </a:defRPr>
            </a:lvl2pPr>
            <a:lvl3pPr>
              <a:defRPr sz="1200">
                <a:latin typeface="Corbel" pitchFamily="34" charset="0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" name="Espace réservé du numéro de diapositiv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58F3C0-D4D4-4F88-97D3-34D7C49CD0DE}" type="slidenum">
              <a:rPr lang="en-US" altLang="fr-FR"/>
              <a:pPr/>
              <a:t>‹N°›</a:t>
            </a:fld>
            <a:endParaRPr lang="en-US" altLang="fr-F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2"/>
          <p:cNvSpPr txBox="1">
            <a:spLocks noChangeArrowheads="1"/>
          </p:cNvSpPr>
          <p:nvPr userDrawn="1"/>
        </p:nvSpPr>
        <p:spPr bwMode="auto">
          <a:xfrm>
            <a:off x="-4763" y="6597650"/>
            <a:ext cx="3136901" cy="246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000" dirty="0">
                <a:latin typeface="Corbel" panose="020B0503020204020204" pitchFamily="34" charset="0"/>
              </a:rPr>
              <a:t>Voyageurs du Monde • Résultats de l’exercice 2011</a:t>
            </a:r>
          </a:p>
        </p:txBody>
      </p:sp>
      <p:cxnSp>
        <p:nvCxnSpPr>
          <p:cNvPr id="3" name="Connecteur droit 2"/>
          <p:cNvCxnSpPr/>
          <p:nvPr userDrawn="1"/>
        </p:nvCxnSpPr>
        <p:spPr>
          <a:xfrm>
            <a:off x="0" y="659765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Espace réservé du pied de pag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996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4726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Corbel" pitchFamily="34" charset="0"/>
              </a:defRPr>
            </a:lvl1pPr>
            <a:lvl2pPr marL="742950" indent="-285750">
              <a:buFont typeface="Wingdings" pitchFamily="2" charset="2"/>
              <a:buChar char="§"/>
              <a:defRPr sz="1400">
                <a:latin typeface="Corbel" pitchFamily="34" charset="0"/>
              </a:defRPr>
            </a:lvl2pPr>
            <a:lvl3pPr>
              <a:defRPr sz="1200">
                <a:latin typeface="Corbel" pitchFamily="34" charset="0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" name="Espace réservé du numéro de diapositiv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64A44C-D88D-4E22-8C30-3EA71F49EBAC}" type="slidenum">
              <a:rPr lang="en-US" altLang="fr-FR"/>
              <a:pPr/>
              <a:t>‹N°›</a:t>
            </a:fld>
            <a:endParaRPr lang="en-US" alt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E50C24-1731-43E4-93A6-29D46B25C73D}" type="slidenum">
              <a:rPr lang="en-US" altLang="fr-FR"/>
              <a:pPr/>
              <a:t>‹N°›</a:t>
            </a:fld>
            <a:endParaRPr lang="en-US" alt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C47466-5BCE-4695-BAAB-8B83ED7BAB61}" type="slidenum">
              <a:rPr lang="en-US" altLang="fr-FR"/>
              <a:pPr/>
              <a:t>‹N°›</a:t>
            </a:fld>
            <a:endParaRPr lang="en-US" alt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D0A057-DA6D-4C57-A9D4-00859069BDE5}" type="slidenum">
              <a:rPr lang="en-US" altLang="fr-FR"/>
              <a:pPr/>
              <a:t>‹N°›</a:t>
            </a:fld>
            <a:endParaRPr lang="en-US" alt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7BB618-29FD-45CA-A034-9BF00EC6EF06}" type="slidenum">
              <a:rPr lang="en-US" altLang="fr-FR"/>
              <a:pPr/>
              <a:t>‹N°›</a:t>
            </a:fld>
            <a:endParaRPr lang="en-US" alt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2"/>
          <p:cNvSpPr txBox="1">
            <a:spLocks noChangeArrowheads="1"/>
          </p:cNvSpPr>
          <p:nvPr userDrawn="1"/>
        </p:nvSpPr>
        <p:spPr bwMode="auto">
          <a:xfrm>
            <a:off x="-4763" y="6597650"/>
            <a:ext cx="3136901" cy="246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fr-FR" sz="1000" dirty="0">
                <a:latin typeface="Corbel" pitchFamily="34" charset="0"/>
              </a:rPr>
              <a:t>Voyageurs du Monde • Résultats de l’exercice 2011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0" y="659765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e la dat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Espace réservé du pied de pag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580063" y="5949950"/>
            <a:ext cx="1905000" cy="457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fld id="{0597AB20-71E4-4E50-A836-13561D9D5A5B}" type="slidenum">
              <a:rPr lang="en-US" altLang="fr-FR"/>
              <a:pPr/>
              <a:t>‹N°›</a:t>
            </a:fld>
            <a:endParaRPr lang="en-US" alt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>
            <a:spLocks noChangeArrowheads="1"/>
          </p:cNvSpPr>
          <p:nvPr userDrawn="1"/>
        </p:nvSpPr>
        <p:spPr bwMode="auto">
          <a:xfrm>
            <a:off x="-4763" y="6597650"/>
            <a:ext cx="3136901" cy="246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fr-FR" sz="1000" dirty="0">
                <a:latin typeface="Corbel" pitchFamily="34" charset="0"/>
              </a:rPr>
              <a:t>Voyageurs du Monde • Résultats de l’exercice 2011</a:t>
            </a: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0" y="659765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2"/>
          <p:cNvSpPr txBox="1">
            <a:spLocks noChangeArrowheads="1"/>
          </p:cNvSpPr>
          <p:nvPr userDrawn="1"/>
        </p:nvSpPr>
        <p:spPr bwMode="auto">
          <a:xfrm>
            <a:off x="-4763" y="6597650"/>
            <a:ext cx="3136901" cy="246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fr-FR" sz="1000" dirty="0">
                <a:latin typeface="Corbel" pitchFamily="34" charset="0"/>
              </a:rPr>
              <a:t>Voyageurs du Monde • Résultats de l’exercice 2011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0" y="659765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5580063" y="5949950"/>
            <a:ext cx="1905000" cy="457200"/>
          </a:xfrm>
        </p:spPr>
        <p:txBody>
          <a:bodyPr/>
          <a:lstStyle>
            <a:lvl1pPr>
              <a:buFontTx/>
              <a:buNone/>
              <a:defRPr>
                <a:latin typeface="Eurostile"/>
              </a:defRPr>
            </a:lvl1pPr>
          </a:lstStyle>
          <a:p>
            <a:fld id="{6D2396DD-9851-40F5-AA21-865892E67C3C}" type="slidenum">
              <a:rPr lang="en-US" altLang="fr-FR"/>
              <a:pPr/>
              <a:t>‹N°›</a:t>
            </a:fld>
            <a:endParaRPr lang="en-US" alt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oneTexte 2"/>
          <p:cNvSpPr txBox="1">
            <a:spLocks noChangeArrowheads="1"/>
          </p:cNvSpPr>
          <p:nvPr userDrawn="1"/>
        </p:nvSpPr>
        <p:spPr bwMode="auto">
          <a:xfrm>
            <a:off x="-4763" y="6597650"/>
            <a:ext cx="3136901" cy="246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fr-FR" sz="1000" dirty="0">
                <a:latin typeface="Corbel" pitchFamily="34" charset="0"/>
              </a:rPr>
              <a:t>Voyageurs du Monde • Résultats 2013</a:t>
            </a: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0" y="659765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686050" y="6597650"/>
            <a:ext cx="1905000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Char char="•"/>
              <a:defRPr sz="1000">
                <a:latin typeface="Corbel" pitchFamily="34" charset="0"/>
              </a:defRPr>
            </a:lvl1pPr>
          </a:lstStyle>
          <a:p>
            <a:fld id="{2A8E3805-81BD-411E-8C20-DB16CA648CA4}" type="slidenum">
              <a:rPr lang="en-US" altLang="fr-FR"/>
              <a:pPr/>
              <a:t>‹N°›</a:t>
            </a:fld>
            <a:endParaRPr lang="en-US" alt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85" r:id="rId1"/>
    <p:sldLayoutId id="2147487786" r:id="rId2"/>
    <p:sldLayoutId id="2147487787" r:id="rId3"/>
    <p:sldLayoutId id="2147487788" r:id="rId4"/>
    <p:sldLayoutId id="2147487789" r:id="rId5"/>
    <p:sldLayoutId id="2147487790" r:id="rId6"/>
    <p:sldLayoutId id="2147487793" r:id="rId7"/>
    <p:sldLayoutId id="2147487794" r:id="rId8"/>
    <p:sldLayoutId id="2147487795" r:id="rId9"/>
    <p:sldLayoutId id="2147487796" r:id="rId10"/>
    <p:sldLayoutId id="2147487797" r:id="rId11"/>
    <p:sldLayoutId id="2147487791" r:id="rId12"/>
    <p:sldLayoutId id="2147487792" r:id="rId13"/>
    <p:sldLayoutId id="2147487798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Eurostile" pitchFamily="34" charset="0"/>
          <a:ea typeface="ＭＳ Ｐゴシック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Eurostile" pitchFamily="34" charset="0"/>
          <a:ea typeface="ＭＳ Ｐゴシック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Eurostile" pitchFamily="34" charset="0"/>
          <a:ea typeface="ＭＳ Ｐゴシック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Eurostile" pitchFamily="34" charset="0"/>
          <a:ea typeface="ＭＳ Ｐゴシック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Eurostil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Eurostil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Eurostil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Eurostil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image" Target="../media/image7.jpe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50.xml"/><Relationship Id="rId4" Type="http://schemas.openxmlformats.org/officeDocument/2006/relationships/tags" Target="../tags/tag4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image" Target="../media/image7.jpeg"/><Relationship Id="rId5" Type="http://schemas.openxmlformats.org/officeDocument/2006/relationships/tags" Target="../tags/tag55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54.xml"/><Relationship Id="rId9" Type="http://schemas.openxmlformats.org/officeDocument/2006/relationships/tags" Target="../tags/tag5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10" Type="http://schemas.openxmlformats.org/officeDocument/2006/relationships/image" Target="../media/image7.jpeg"/><Relationship Id="rId4" Type="http://schemas.openxmlformats.org/officeDocument/2006/relationships/tags" Target="../tags/tag63.xml"/><Relationship Id="rId9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18" Type="http://schemas.openxmlformats.org/officeDocument/2006/relationships/tags" Target="../tags/tag84.xml"/><Relationship Id="rId26" Type="http://schemas.openxmlformats.org/officeDocument/2006/relationships/notesSlide" Target="../notesSlides/notesSlide7.xml"/><Relationship Id="rId3" Type="http://schemas.openxmlformats.org/officeDocument/2006/relationships/tags" Target="../tags/tag69.xml"/><Relationship Id="rId21" Type="http://schemas.openxmlformats.org/officeDocument/2006/relationships/tags" Target="../tags/tag87.xml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tags" Target="../tags/tag83.xml"/><Relationship Id="rId25" Type="http://schemas.openxmlformats.org/officeDocument/2006/relationships/slideLayout" Target="../slideLayouts/slideLayout4.xml"/><Relationship Id="rId2" Type="http://schemas.openxmlformats.org/officeDocument/2006/relationships/tags" Target="../tags/tag68.xml"/><Relationship Id="rId16" Type="http://schemas.openxmlformats.org/officeDocument/2006/relationships/tags" Target="../tags/tag82.xml"/><Relationship Id="rId20" Type="http://schemas.openxmlformats.org/officeDocument/2006/relationships/tags" Target="../tags/tag86.xml"/><Relationship Id="rId29" Type="http://schemas.openxmlformats.org/officeDocument/2006/relationships/chart" Target="../charts/chart2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24" Type="http://schemas.openxmlformats.org/officeDocument/2006/relationships/tags" Target="../tags/tag90.xml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23" Type="http://schemas.openxmlformats.org/officeDocument/2006/relationships/tags" Target="../tags/tag89.xml"/><Relationship Id="rId28" Type="http://schemas.openxmlformats.org/officeDocument/2006/relationships/chart" Target="../charts/chart1.xml"/><Relationship Id="rId10" Type="http://schemas.openxmlformats.org/officeDocument/2006/relationships/tags" Target="../tags/tag76.xml"/><Relationship Id="rId19" Type="http://schemas.openxmlformats.org/officeDocument/2006/relationships/tags" Target="../tags/tag85.xml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Relationship Id="rId22" Type="http://schemas.openxmlformats.org/officeDocument/2006/relationships/tags" Target="../tags/tag88.xml"/><Relationship Id="rId27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tags" Target="../tags/tag103.xml"/><Relationship Id="rId18" Type="http://schemas.openxmlformats.org/officeDocument/2006/relationships/tags" Target="../tags/tag108.xml"/><Relationship Id="rId26" Type="http://schemas.openxmlformats.org/officeDocument/2006/relationships/tags" Target="../tags/tag116.xml"/><Relationship Id="rId39" Type="http://schemas.openxmlformats.org/officeDocument/2006/relationships/tags" Target="../tags/tag129.xml"/><Relationship Id="rId3" Type="http://schemas.openxmlformats.org/officeDocument/2006/relationships/tags" Target="../tags/tag93.xml"/><Relationship Id="rId21" Type="http://schemas.openxmlformats.org/officeDocument/2006/relationships/tags" Target="../tags/tag111.xml"/><Relationship Id="rId34" Type="http://schemas.openxmlformats.org/officeDocument/2006/relationships/tags" Target="../tags/tag124.xml"/><Relationship Id="rId42" Type="http://schemas.openxmlformats.org/officeDocument/2006/relationships/tags" Target="../tags/tag132.xml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17" Type="http://schemas.openxmlformats.org/officeDocument/2006/relationships/tags" Target="../tags/tag107.xml"/><Relationship Id="rId25" Type="http://schemas.openxmlformats.org/officeDocument/2006/relationships/tags" Target="../tags/tag115.xml"/><Relationship Id="rId33" Type="http://schemas.openxmlformats.org/officeDocument/2006/relationships/tags" Target="../tags/tag123.xml"/><Relationship Id="rId38" Type="http://schemas.openxmlformats.org/officeDocument/2006/relationships/tags" Target="../tags/tag128.xml"/><Relationship Id="rId46" Type="http://schemas.openxmlformats.org/officeDocument/2006/relationships/image" Target="../media/image7.jpeg"/><Relationship Id="rId2" Type="http://schemas.openxmlformats.org/officeDocument/2006/relationships/tags" Target="../tags/tag92.xml"/><Relationship Id="rId16" Type="http://schemas.openxmlformats.org/officeDocument/2006/relationships/tags" Target="../tags/tag106.xml"/><Relationship Id="rId20" Type="http://schemas.openxmlformats.org/officeDocument/2006/relationships/tags" Target="../tags/tag110.xml"/><Relationship Id="rId29" Type="http://schemas.openxmlformats.org/officeDocument/2006/relationships/tags" Target="../tags/tag119.xml"/><Relationship Id="rId41" Type="http://schemas.openxmlformats.org/officeDocument/2006/relationships/tags" Target="../tags/tag131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24" Type="http://schemas.openxmlformats.org/officeDocument/2006/relationships/tags" Target="../tags/tag114.xml"/><Relationship Id="rId32" Type="http://schemas.openxmlformats.org/officeDocument/2006/relationships/tags" Target="../tags/tag122.xml"/><Relationship Id="rId37" Type="http://schemas.openxmlformats.org/officeDocument/2006/relationships/tags" Target="../tags/tag127.xml"/><Relationship Id="rId40" Type="http://schemas.openxmlformats.org/officeDocument/2006/relationships/tags" Target="../tags/tag130.xml"/><Relationship Id="rId45" Type="http://schemas.openxmlformats.org/officeDocument/2006/relationships/slideLayout" Target="../slideLayouts/slideLayout2.xml"/><Relationship Id="rId5" Type="http://schemas.openxmlformats.org/officeDocument/2006/relationships/tags" Target="../tags/tag95.xml"/><Relationship Id="rId15" Type="http://schemas.openxmlformats.org/officeDocument/2006/relationships/tags" Target="../tags/tag105.xml"/><Relationship Id="rId23" Type="http://schemas.openxmlformats.org/officeDocument/2006/relationships/tags" Target="../tags/tag113.xml"/><Relationship Id="rId28" Type="http://schemas.openxmlformats.org/officeDocument/2006/relationships/tags" Target="../tags/tag118.xml"/><Relationship Id="rId36" Type="http://schemas.openxmlformats.org/officeDocument/2006/relationships/tags" Target="../tags/tag126.xml"/><Relationship Id="rId10" Type="http://schemas.openxmlformats.org/officeDocument/2006/relationships/tags" Target="../tags/tag100.xml"/><Relationship Id="rId19" Type="http://schemas.openxmlformats.org/officeDocument/2006/relationships/tags" Target="../tags/tag109.xml"/><Relationship Id="rId31" Type="http://schemas.openxmlformats.org/officeDocument/2006/relationships/tags" Target="../tags/tag121.xml"/><Relationship Id="rId44" Type="http://schemas.openxmlformats.org/officeDocument/2006/relationships/tags" Target="../tags/tag134.xml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tags" Target="../tags/tag104.xml"/><Relationship Id="rId22" Type="http://schemas.openxmlformats.org/officeDocument/2006/relationships/tags" Target="../tags/tag112.xml"/><Relationship Id="rId27" Type="http://schemas.openxmlformats.org/officeDocument/2006/relationships/tags" Target="../tags/tag117.xml"/><Relationship Id="rId30" Type="http://schemas.openxmlformats.org/officeDocument/2006/relationships/tags" Target="../tags/tag120.xml"/><Relationship Id="rId35" Type="http://schemas.openxmlformats.org/officeDocument/2006/relationships/tags" Target="../tags/tag125.xml"/><Relationship Id="rId43" Type="http://schemas.openxmlformats.org/officeDocument/2006/relationships/tags" Target="../tags/tag13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42.xml"/><Relationship Id="rId13" Type="http://schemas.openxmlformats.org/officeDocument/2006/relationships/notesSlide" Target="../notesSlides/notesSlide8.xml"/><Relationship Id="rId3" Type="http://schemas.openxmlformats.org/officeDocument/2006/relationships/tags" Target="../tags/tag137.xml"/><Relationship Id="rId7" Type="http://schemas.openxmlformats.org/officeDocument/2006/relationships/tags" Target="../tags/tag141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136.xml"/><Relationship Id="rId16" Type="http://schemas.openxmlformats.org/officeDocument/2006/relationships/image" Target="../media/image9.png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tags" Target="../tags/tag145.xml"/><Relationship Id="rId5" Type="http://schemas.openxmlformats.org/officeDocument/2006/relationships/tags" Target="../tags/tag139.xml"/><Relationship Id="rId15" Type="http://schemas.openxmlformats.org/officeDocument/2006/relationships/chart" Target="../charts/chart3.xml"/><Relationship Id="rId10" Type="http://schemas.openxmlformats.org/officeDocument/2006/relationships/tags" Target="../tags/tag144.xml"/><Relationship Id="rId4" Type="http://schemas.openxmlformats.org/officeDocument/2006/relationships/tags" Target="../tags/tag138.xml"/><Relationship Id="rId9" Type="http://schemas.openxmlformats.org/officeDocument/2006/relationships/tags" Target="../tags/tag143.xml"/><Relationship Id="rId1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3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3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17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22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9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35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image" Target="../media/image7.jpe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5.jpeg"/><Relationship Id="rId5" Type="http://schemas.openxmlformats.org/officeDocument/2006/relationships/tags" Target="../tags/tag42.xml"/><Relationship Id="rId10" Type="http://schemas.openxmlformats.org/officeDocument/2006/relationships/notesSlide" Target="../notesSlides/notesSlide5.xml"/><Relationship Id="rId4" Type="http://schemas.openxmlformats.org/officeDocument/2006/relationships/tags" Target="../tags/tag41.xml"/><Relationship Id="rId9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998CF793-F413-4118-A63A-32C51CF8251D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8433" name="Image 2" descr="Masque - oct 2015 - couv.jp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E6AFDF3D-C306-4F1E-9DD9-F42E811FC4C4}"/>
                </a:ext>
              </a:extLst>
            </p:cNvPr>
            <p:cNvSpPr txBox="1"/>
            <p:nvPr/>
          </p:nvSpPr>
          <p:spPr>
            <a:xfrm>
              <a:off x="611560" y="764704"/>
              <a:ext cx="1512168" cy="1477328"/>
            </a:xfrm>
            <a:prstGeom prst="rect">
              <a:avLst/>
            </a:prstGeom>
            <a:solidFill>
              <a:srgbClr val="161614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GB" sz="1200" dirty="0">
                <a:solidFill>
                  <a:schemeClr val="bg1"/>
                </a:solidFill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GB" sz="1200" dirty="0">
                <a:solidFill>
                  <a:schemeClr val="bg1"/>
                </a:solidFill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GB" sz="1400" dirty="0">
                  <a:solidFill>
                    <a:schemeClr val="bg1"/>
                  </a:solidFill>
                  <a:latin typeface="Agency FB" panose="020B05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THE TAILOR-MADE AND ADVENTURE TRAVEL SPECIALIST </a:t>
              </a:r>
              <a:endParaRPr lang="fr-FR" sz="1400" dirty="0">
                <a:solidFill>
                  <a:schemeClr val="bg1"/>
                </a:solidFill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fr-FR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2059" name="Rectangle 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8313" y="213360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0" eaLnBrk="1" hangingPunct="1">
              <a:defRPr/>
            </a:pPr>
            <a:endParaRPr lang="en-GB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urostile" pitchFamily="34" charset="0"/>
              <a:ea typeface="+mn-ea"/>
            </a:endParaRPr>
          </a:p>
        </p:txBody>
      </p:sp>
      <p:sp>
        <p:nvSpPr>
          <p:cNvPr id="18435" name="Text Box 5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75656" y="2371131"/>
            <a:ext cx="6048375" cy="183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1968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68300">
              <a:tabLst>
                <a:tab pos="1968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1968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1968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1968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68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68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68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68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1" algn="ctr" rtl="0" eaLnBrk="1" hangingPunct="1">
              <a:lnSpc>
                <a:spcPct val="60000"/>
              </a:lnSpc>
              <a:spcBef>
                <a:spcPct val="50000"/>
              </a:spcBef>
              <a:buClr>
                <a:srgbClr val="990033"/>
              </a:buClr>
            </a:pPr>
            <a:endParaRPr lang="en-GB" altLang="fr-FR" b="1" dirty="0">
              <a:solidFill>
                <a:srgbClr val="800000"/>
              </a:solidFill>
              <a:latin typeface="Century Gothic" panose="020B0502020202020204" pitchFamily="34" charset="0"/>
            </a:endParaRPr>
          </a:p>
          <a:p>
            <a:pPr lvl="1" algn="ctr" rtl="0" eaLnBrk="1" hangingPunct="1">
              <a:spcBef>
                <a:spcPct val="50000"/>
              </a:spcBef>
              <a:buClr>
                <a:srgbClr val="990033"/>
              </a:buClr>
            </a:pPr>
            <a:r>
              <a:rPr lang="en-GB" b="0" i="0" u="none" baseline="0" dirty="0">
                <a:latin typeface="Corbel" pitchFamily="34" charset="0"/>
              </a:rPr>
              <a:t>First semester results presentation</a:t>
            </a:r>
          </a:p>
          <a:p>
            <a:pPr lvl="1" algn="ctr" rtl="0" eaLnBrk="1" hangingPunct="1">
              <a:spcBef>
                <a:spcPct val="50000"/>
              </a:spcBef>
              <a:buClr>
                <a:srgbClr val="990033"/>
              </a:buClr>
            </a:pPr>
            <a:r>
              <a:rPr lang="en-GB" b="0" i="0" u="none" baseline="0" dirty="0">
                <a:latin typeface="Corbel" pitchFamily="34" charset="0"/>
              </a:rPr>
              <a:t>to 30 June 2020</a:t>
            </a:r>
          </a:p>
          <a:p>
            <a:pPr lvl="1" algn="ctr" rtl="0" eaLnBrk="1" hangingPunct="1">
              <a:spcBef>
                <a:spcPct val="50000"/>
              </a:spcBef>
              <a:buClr>
                <a:srgbClr val="990033"/>
              </a:buClr>
            </a:pPr>
            <a:endParaRPr lang="en-GB" altLang="fr-FR" sz="1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920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F991C543-EF75-49EC-98D1-86F556EC4C66}"/>
              </a:ext>
            </a:extLst>
          </p:cNvPr>
          <p:cNvGrpSpPr/>
          <p:nvPr/>
        </p:nvGrpSpPr>
        <p:grpSpPr>
          <a:xfrm>
            <a:off x="-36512" y="0"/>
            <a:ext cx="9180512" cy="6885384"/>
            <a:chOff x="-36512" y="0"/>
            <a:chExt cx="9180512" cy="6885384"/>
          </a:xfrm>
        </p:grpSpPr>
        <p:pic>
          <p:nvPicPr>
            <p:cNvPr id="3" name="Image 1" descr="Masque - oct 2015 - perspectives.jp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0"/>
              <a:ext cx="9180512" cy="6885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0139CED5-DA5C-48D6-88FD-D22FE702E398}"/>
                </a:ext>
              </a:extLst>
            </p:cNvPr>
            <p:cNvSpPr txBox="1"/>
            <p:nvPr/>
          </p:nvSpPr>
          <p:spPr>
            <a:xfrm>
              <a:off x="611560" y="764704"/>
              <a:ext cx="1512168" cy="1446550"/>
            </a:xfrm>
            <a:prstGeom prst="rect">
              <a:avLst/>
            </a:prstGeom>
            <a:solidFill>
              <a:srgbClr val="161614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GB" sz="1200" dirty="0">
                <a:solidFill>
                  <a:schemeClr val="bg1"/>
                </a:solidFill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GB" sz="12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  <a:p>
              <a:pPr algn="ctr"/>
              <a:endParaRPr lang="en-GB" sz="12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  <a:p>
              <a:pPr algn="ctr"/>
              <a:r>
                <a:rPr lang="en-GB" sz="18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OUTLOOK</a:t>
              </a:r>
            </a:p>
            <a:p>
              <a:pPr algn="ctr"/>
              <a:endParaRPr lang="fr-FR" sz="18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  <a:p>
              <a:pPr algn="ctr"/>
              <a:endParaRPr lang="fr-FR" sz="1400" dirty="0">
                <a:solidFill>
                  <a:schemeClr val="bg1"/>
                </a:solidFill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2467372" y="6650743"/>
            <a:ext cx="1905000" cy="260350"/>
          </a:xfrm>
        </p:spPr>
        <p:txBody>
          <a:bodyPr/>
          <a:lstStyle/>
          <a:p>
            <a:pPr algn="l" rtl="0"/>
            <a:fld id="{8CC47466-5BCE-4695-BAAB-8B83ED7BAB61}" type="slidenum">
              <a:rPr lang="en-GB" smtClean="0"/>
              <a:pPr/>
              <a:t>10</a:t>
            </a:fld>
            <a:endParaRPr lang="en-GB" alt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21495607"/>
              </p:ext>
            </p:extLst>
          </p:nvPr>
        </p:nvGraphicFramePr>
        <p:xfrm>
          <a:off x="3419872" y="2189128"/>
          <a:ext cx="3960440" cy="3544128"/>
        </p:xfrm>
        <a:graphic>
          <a:graphicData uri="http://schemas.openxmlformats.org/drawingml/2006/table">
            <a:tbl>
              <a:tblPr/>
              <a:tblGrid>
                <a:gridCol w="322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76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Figures in €m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Equity (incl. minority interests)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114.2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Net fixed assets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68.9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6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Available equity as at 31/12/2019 (reported)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45.3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6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2020 net fixed assets</a:t>
                      </a:r>
                      <a:endParaRPr kumimoji="0" lang="en-gb" altLang="fr-FR" sz="1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1.7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2020 estimated loss</a:t>
                      </a:r>
                      <a:endParaRPr kumimoji="0" lang="en-gb" altLang="fr-FR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(14)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20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Available equity as at 31/12/2020 (reported)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33.0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2241704" y="910461"/>
            <a:ext cx="2853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GB" sz="1800" b="1" i="0" u="none" baseline="0" dirty="0">
                <a:solidFill>
                  <a:srgbClr val="0085A2"/>
                </a:solidFill>
                <a:latin typeface="Corbel" pitchFamily="34" charset="0"/>
                <a:cs typeface="Times New Roman" pitchFamily="18" charset="0"/>
              </a:rPr>
              <a:t>Situation in 2020:</a:t>
            </a:r>
          </a:p>
          <a:p>
            <a:pPr algn="l" rtl="0"/>
            <a:r>
              <a:rPr lang="en-GB" sz="1800" b="0" i="0" u="none" baseline="0" dirty="0">
                <a:solidFill>
                  <a:srgbClr val="0085A2"/>
                </a:solidFill>
                <a:latin typeface="Corbel" pitchFamily="34" charset="0"/>
                <a:cs typeface="Times New Roman" pitchFamily="18" charset="0"/>
              </a:rPr>
              <a:t> 	</a:t>
            </a:r>
          </a:p>
          <a:p>
            <a:pPr algn="l" rtl="0"/>
            <a:r>
              <a:rPr lang="en-GB" sz="1800" b="0" i="0" u="none" baseline="0" dirty="0">
                <a:solidFill>
                  <a:srgbClr val="0085A2"/>
                </a:solidFill>
                <a:latin typeface="Corbel" pitchFamily="34" charset="0"/>
                <a:cs typeface="Times New Roman" pitchFamily="18" charset="0"/>
              </a:rPr>
              <a:t>	</a:t>
            </a:r>
            <a:r>
              <a:rPr lang="en-GB" sz="1600" b="1" i="0" u="none" baseline="0" dirty="0">
                <a:solidFill>
                  <a:srgbClr val="0085A2"/>
                </a:solidFill>
                <a:latin typeface="Corbel" pitchFamily="34" charset="0"/>
                <a:cs typeface="Times New Roman" pitchFamily="18" charset="0"/>
              </a:rPr>
              <a:t>2/ financing the loss</a:t>
            </a:r>
          </a:p>
        </p:txBody>
      </p:sp>
      <p:sp>
        <p:nvSpPr>
          <p:cNvPr id="6" name="ZoneTexte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6642100"/>
            <a:ext cx="2879725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1" hangingPunct="1"/>
            <a:r>
              <a:rPr lang="en-GB" sz="800" b="0" i="0" u="none" baseline="0" dirty="0">
                <a:latin typeface="Century Gothic" pitchFamily="34" charset="0"/>
              </a:rPr>
              <a:t>Voyageurs du Monde • First semester 2020 results • 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0C72CD19-C977-4846-8651-BBAFD99BC182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Image 1" descr="Masque - oct 2015 - perspectives.jp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35E2B9CA-D46B-4270-8322-CCAE5EEADC3D}"/>
                </a:ext>
              </a:extLst>
            </p:cNvPr>
            <p:cNvSpPr txBox="1"/>
            <p:nvPr/>
          </p:nvSpPr>
          <p:spPr>
            <a:xfrm>
              <a:off x="611560" y="764704"/>
              <a:ext cx="1512168" cy="1446550"/>
            </a:xfrm>
            <a:prstGeom prst="rect">
              <a:avLst/>
            </a:prstGeom>
            <a:solidFill>
              <a:srgbClr val="161614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GB" sz="1200" dirty="0">
                <a:solidFill>
                  <a:schemeClr val="bg1"/>
                </a:solidFill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GB" sz="12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  <a:p>
              <a:pPr algn="ctr"/>
              <a:endParaRPr lang="en-GB" sz="12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  <a:p>
              <a:pPr algn="ctr"/>
              <a:r>
                <a:rPr lang="en-GB" sz="18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OUTLOOK</a:t>
              </a:r>
            </a:p>
            <a:p>
              <a:pPr algn="ctr"/>
              <a:endParaRPr lang="fr-FR" sz="18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  <a:p>
              <a:pPr algn="ctr"/>
              <a:endParaRPr lang="fr-FR" sz="1400" dirty="0">
                <a:solidFill>
                  <a:schemeClr val="bg1"/>
                </a:solidFill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/>
          <a:p>
            <a:pPr algn="l" rtl="0"/>
            <a:fld id="{8CC47466-5BCE-4695-BAAB-8B83ED7BAB61}" type="slidenum">
              <a:rPr lang="en-GB" smtClean="0"/>
              <a:pPr/>
              <a:t>11</a:t>
            </a:fld>
            <a:endParaRPr lang="en-GB" alt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5456523"/>
              </p:ext>
            </p:extLst>
          </p:nvPr>
        </p:nvGraphicFramePr>
        <p:xfrm>
          <a:off x="2771800" y="1988840"/>
          <a:ext cx="5112568" cy="394905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815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7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Figures in €m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Sales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Booked departures as at 15/03/2020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270.6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1st semester departures</a:t>
                      </a:r>
                      <a:endParaRPr kumimoji="0" lang="en-gb" altLang="fr-FR" sz="1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(75.4)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Departures that can be postponed as at 30/06/2020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195.2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New 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bookings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19.4</a:t>
                      </a:r>
                      <a:endParaRPr kumimoji="0" lang="en-gb" alt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2020 cancellations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(14.3)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2nd semester departures</a:t>
                      </a:r>
                      <a:endParaRPr kumimoji="0" lang="en-gb" altLang="fr-FR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(43.6)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2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Departures that can be postponed as at 31/12/2020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156.7</a:t>
                      </a:r>
                      <a:endParaRPr kumimoji="0" lang="en-gb" alt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225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    o/w already registered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38.3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25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Still to be postponed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118.4</a:t>
                      </a:r>
                      <a:endParaRPr kumimoji="0" lang="en-gb" alt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2314170" y="910461"/>
            <a:ext cx="38305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GB" sz="1800" b="1" i="0" u="none" baseline="0" dirty="0">
                <a:solidFill>
                  <a:srgbClr val="0085A2"/>
                </a:solidFill>
                <a:latin typeface="Corbel" pitchFamily="34" charset="0"/>
                <a:cs typeface="Times New Roman" pitchFamily="18" charset="0"/>
              </a:rPr>
              <a:t>2021 forecast: </a:t>
            </a:r>
          </a:p>
          <a:p>
            <a:pPr algn="l" rtl="0"/>
            <a:r>
              <a:rPr lang="en-GB" sz="1800" b="0" i="0" u="none" baseline="0" dirty="0">
                <a:solidFill>
                  <a:srgbClr val="0085A2"/>
                </a:solidFill>
                <a:latin typeface="Corbel" pitchFamily="34" charset="0"/>
                <a:cs typeface="Times New Roman" pitchFamily="18" charset="0"/>
              </a:rPr>
              <a:t>	</a:t>
            </a:r>
          </a:p>
          <a:p>
            <a:pPr algn="l" rtl="0"/>
            <a:r>
              <a:rPr lang="en-GB" sz="1800" b="0" i="0" u="none" baseline="0" dirty="0">
                <a:solidFill>
                  <a:srgbClr val="0085A2"/>
                </a:solidFill>
                <a:latin typeface="Corbel" pitchFamily="34" charset="0"/>
                <a:cs typeface="Times New Roman" pitchFamily="18" charset="0"/>
              </a:rPr>
              <a:t>	</a:t>
            </a:r>
            <a:r>
              <a:rPr lang="en-GB" sz="1600" b="1" i="0" u="none" baseline="0" dirty="0">
                <a:solidFill>
                  <a:srgbClr val="0085A2"/>
                </a:solidFill>
                <a:latin typeface="Corbel" pitchFamily="34" charset="0"/>
                <a:cs typeface="Times New Roman" pitchFamily="18" charset="0"/>
              </a:rPr>
              <a:t>1/ 2020 trips postponed to 2021</a:t>
            </a:r>
          </a:p>
        </p:txBody>
      </p:sp>
      <p:sp>
        <p:nvSpPr>
          <p:cNvPr id="6" name="ZoneTexte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6642100"/>
            <a:ext cx="2879725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1" hangingPunct="1"/>
            <a:r>
              <a:rPr lang="en-GB" sz="800" b="0" i="0" u="none" baseline="0" dirty="0">
                <a:latin typeface="Century Gothic" pitchFamily="34" charset="0"/>
              </a:rPr>
              <a:t>Voyageurs du Monde • First semester 2020 results • 11</a:t>
            </a:r>
          </a:p>
        </p:txBody>
      </p:sp>
      <p:sp>
        <p:nvSpPr>
          <p:cNvPr id="7" name="ZoneTexte 6"/>
          <p:cNvSpPr txBox="1"/>
          <p:nvPr>
            <p:custDataLst>
              <p:tags r:id="rId5"/>
            </p:custDataLst>
          </p:nvPr>
        </p:nvSpPr>
        <p:spPr>
          <a:xfrm>
            <a:off x="1331640" y="3409836"/>
            <a:ext cx="1368152" cy="738664"/>
          </a:xfrm>
          <a:prstGeom prst="rect">
            <a:avLst/>
          </a:prstGeom>
          <a:noFill/>
          <a:ln w="19050">
            <a:solidFill>
              <a:srgbClr val="0085A2"/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en-GB" sz="1400" b="1" i="0" u="none" baseline="0" dirty="0">
                <a:solidFill>
                  <a:srgbClr val="0085A2"/>
                </a:solidFill>
                <a:latin typeface="Corbel" pitchFamily="34" charset="0"/>
              </a:rPr>
              <a:t>Estimated 2020 sales</a:t>
            </a:r>
          </a:p>
          <a:p>
            <a:pPr algn="ctr" rtl="0"/>
            <a:r>
              <a:rPr lang="en-GB" sz="1400" b="1" i="0" u="none" baseline="0" dirty="0">
                <a:solidFill>
                  <a:srgbClr val="0085A2"/>
                </a:solidFill>
                <a:latin typeface="Corbel" pitchFamily="34" charset="0"/>
              </a:rPr>
              <a:t>€119m</a:t>
            </a:r>
          </a:p>
        </p:txBody>
      </p:sp>
      <p:cxnSp>
        <p:nvCxnSpPr>
          <p:cNvPr id="9" name="Connecteur droit avec flèche 8"/>
          <p:cNvCxnSpPr/>
          <p:nvPr>
            <p:custDataLst>
              <p:tags r:id="rId6"/>
            </p:custDataLst>
          </p:nvPr>
        </p:nvCxnSpPr>
        <p:spPr>
          <a:xfrm flipH="1">
            <a:off x="2051720" y="2924944"/>
            <a:ext cx="720080" cy="432048"/>
          </a:xfrm>
          <a:prstGeom prst="straightConnector1">
            <a:avLst/>
          </a:prstGeom>
          <a:ln w="25400">
            <a:solidFill>
              <a:srgbClr val="0085A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cxnSpLocks/>
          </p:cNvCxnSpPr>
          <p:nvPr>
            <p:custDataLst>
              <p:tags r:id="rId7"/>
            </p:custDataLst>
          </p:nvPr>
        </p:nvCxnSpPr>
        <p:spPr>
          <a:xfrm flipH="1" flipV="1">
            <a:off x="2124373" y="4243752"/>
            <a:ext cx="647427" cy="204393"/>
          </a:xfrm>
          <a:prstGeom prst="straightConnector1">
            <a:avLst/>
          </a:prstGeom>
          <a:ln w="25400">
            <a:solidFill>
              <a:srgbClr val="0085A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>
            <p:custDataLst>
              <p:tags r:id="rId8"/>
            </p:custDataLst>
          </p:nvPr>
        </p:nvSpPr>
        <p:spPr>
          <a:xfrm>
            <a:off x="2771800" y="594928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GB" sz="1400" b="1" i="0" u="none" baseline="0" dirty="0">
                <a:latin typeface="Corbel" pitchFamily="34" charset="0"/>
              </a:rPr>
              <a:t>Target: postpone as much as possible the remaining €118m</a:t>
            </a:r>
          </a:p>
          <a:p>
            <a:pPr algn="ctr" rtl="0"/>
            <a:endParaRPr lang="en-GB" sz="800" dirty="0">
              <a:latin typeface="Corbel" pitchFamily="34" charset="0"/>
            </a:endParaRPr>
          </a:p>
          <a:p>
            <a:pPr algn="ctr" rtl="0"/>
            <a:r>
              <a:rPr lang="en-GB" sz="1400" b="0" i="1" u="none" baseline="0" dirty="0">
                <a:latin typeface="Corbel" pitchFamily="34" charset="0"/>
              </a:rPr>
              <a:t>Deferred income as at 31/12/2019 = €156.3m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95FB8664-741D-408C-8C60-08CABBD3ECE1}"/>
              </a:ext>
            </a:extLst>
          </p:cNvPr>
          <p:cNvGrpSpPr/>
          <p:nvPr/>
        </p:nvGrpSpPr>
        <p:grpSpPr>
          <a:xfrm>
            <a:off x="0" y="27384"/>
            <a:ext cx="9144000" cy="6858000"/>
            <a:chOff x="0" y="27384"/>
            <a:chExt cx="9144000" cy="6858000"/>
          </a:xfrm>
        </p:grpSpPr>
        <p:pic>
          <p:nvPicPr>
            <p:cNvPr id="3" name="Image 1" descr="Masque - oct 2015 - perspectives.jp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384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3D0BB414-C60E-477D-B91B-0EAC38351B57}"/>
                </a:ext>
              </a:extLst>
            </p:cNvPr>
            <p:cNvSpPr txBox="1"/>
            <p:nvPr/>
          </p:nvSpPr>
          <p:spPr>
            <a:xfrm>
              <a:off x="611560" y="764704"/>
              <a:ext cx="1512168" cy="1446550"/>
            </a:xfrm>
            <a:prstGeom prst="rect">
              <a:avLst/>
            </a:prstGeom>
            <a:solidFill>
              <a:srgbClr val="161614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GB" sz="1200" dirty="0">
                <a:solidFill>
                  <a:schemeClr val="bg1"/>
                </a:solidFill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GB" sz="12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  <a:p>
              <a:pPr algn="ctr"/>
              <a:endParaRPr lang="en-GB" sz="12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  <a:p>
              <a:pPr algn="ctr"/>
              <a:r>
                <a:rPr lang="en-GB" sz="18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OUTLOOK</a:t>
              </a:r>
            </a:p>
            <a:p>
              <a:pPr algn="ctr"/>
              <a:endParaRPr lang="fr-FR" sz="18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  <a:p>
              <a:pPr algn="ctr"/>
              <a:endParaRPr lang="fr-FR" sz="1400" dirty="0">
                <a:solidFill>
                  <a:schemeClr val="bg1"/>
                </a:solidFill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2176277" y="6625034"/>
            <a:ext cx="1905000" cy="260350"/>
          </a:xfrm>
        </p:spPr>
        <p:txBody>
          <a:bodyPr/>
          <a:lstStyle/>
          <a:p>
            <a:pPr algn="l" rtl="0"/>
            <a:fld id="{8CC47466-5BCE-4695-BAAB-8B83ED7BAB61}" type="slidenum">
              <a:rPr lang="en-GB" smtClean="0"/>
              <a:pPr/>
              <a:t>12</a:t>
            </a:fld>
            <a:endParaRPr lang="en-GB" altLang="fr-FR" dirty="0"/>
          </a:p>
        </p:txBody>
      </p:sp>
      <p:sp>
        <p:nvSpPr>
          <p:cNvPr id="6" name="ZoneText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6642100"/>
            <a:ext cx="2879725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1" hangingPunct="1"/>
            <a:r>
              <a:rPr lang="en-GB" sz="800" b="0" i="0" u="none" baseline="0" dirty="0">
                <a:latin typeface="Century Gothic" pitchFamily="34" charset="0"/>
              </a:rPr>
              <a:t>Voyageurs du Monde • First semester 2020 results • 12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A93B81F-111D-498D-83ED-7D50C24E253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263469" y="910461"/>
            <a:ext cx="47852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GB" sz="1800" b="1" i="0" u="none" baseline="0" dirty="0">
                <a:solidFill>
                  <a:srgbClr val="0085A2"/>
                </a:solidFill>
                <a:latin typeface="Corbel" pitchFamily="34" charset="0"/>
                <a:cs typeface="Times New Roman" pitchFamily="18" charset="0"/>
              </a:rPr>
              <a:t>2021 forecast: </a:t>
            </a:r>
          </a:p>
          <a:p>
            <a:pPr algn="l" rtl="0"/>
            <a:r>
              <a:rPr lang="en-GB" sz="1800" b="0" i="0" u="none" baseline="0" dirty="0">
                <a:solidFill>
                  <a:srgbClr val="0085A2"/>
                </a:solidFill>
                <a:latin typeface="Corbel" pitchFamily="34" charset="0"/>
                <a:cs typeface="Times New Roman" pitchFamily="18" charset="0"/>
              </a:rPr>
              <a:t>	</a:t>
            </a:r>
          </a:p>
          <a:p>
            <a:pPr algn="l" rtl="0"/>
            <a:r>
              <a:rPr lang="en-GB" sz="1800" b="0" i="0" u="none" baseline="0" dirty="0">
                <a:solidFill>
                  <a:srgbClr val="0085A2"/>
                </a:solidFill>
                <a:latin typeface="Corbel" pitchFamily="34" charset="0"/>
                <a:cs typeface="Times New Roman" pitchFamily="18" charset="0"/>
              </a:rPr>
              <a:t>	</a:t>
            </a:r>
            <a:r>
              <a:rPr lang="en-GB" sz="1600" b="1" i="0" u="none" baseline="0" dirty="0">
                <a:solidFill>
                  <a:srgbClr val="0085A2"/>
                </a:solidFill>
                <a:latin typeface="Corbel" pitchFamily="34" charset="0"/>
                <a:cs typeface="Times New Roman" pitchFamily="18" charset="0"/>
              </a:rPr>
              <a:t>2/ Income statement based on 2 scenarios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19A43A3-ED6C-4F51-977E-80C201E8DF3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536410" y="2051308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sz="1200" b="0" i="0" u="none" baseline="0" dirty="0">
                <a:latin typeface="Corbel" panose="020B0503020204020204" pitchFamily="34" charset="0"/>
              </a:rPr>
              <a:t>Scenario 1: stop &amp; go (calculation of breakeven)</a:t>
            </a:r>
          </a:p>
          <a:p>
            <a:pPr algn="l" rtl="0"/>
            <a:r>
              <a:rPr lang="en-GB" sz="1200" b="0" i="0" u="none" baseline="0" dirty="0">
                <a:latin typeface="Corbel" panose="020B0503020204020204" pitchFamily="34" charset="0"/>
              </a:rPr>
              <a:t>Scenario 2: gradual opening up  </a:t>
            </a:r>
          </a:p>
        </p:txBody>
      </p:sp>
      <p:graphicFrame>
        <p:nvGraphicFramePr>
          <p:cNvPr id="9" name="Group 57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53536051"/>
              </p:ext>
            </p:extLst>
          </p:nvPr>
        </p:nvGraphicFramePr>
        <p:xfrm>
          <a:off x="2627784" y="2617167"/>
          <a:ext cx="5145845" cy="2722905"/>
        </p:xfrm>
        <a:graphic>
          <a:graphicData uri="http://schemas.openxmlformats.org/drawingml/2006/table">
            <a:tbl>
              <a:tblPr/>
              <a:tblGrid>
                <a:gridCol w="2119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8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73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36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Figures in €m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Breakeven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Gradual opening up of countries 2021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3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Sales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173.0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300.0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487.5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6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Gross profit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% of sales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51.9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30.0%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90.0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30.0%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143.6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29.5%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97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Operating expenses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52.2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72.7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116.1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97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EBITDA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4.4 *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22.0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33.6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9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EBIT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(0.3)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17.3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29.1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ZoneTexte 9"/>
          <p:cNvSpPr txBox="1"/>
          <p:nvPr>
            <p:custDataLst>
              <p:tags r:id="rId6"/>
            </p:custDataLst>
          </p:nvPr>
        </p:nvSpPr>
        <p:spPr>
          <a:xfrm>
            <a:off x="1403648" y="566124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GB" sz="1400" b="0" i="0" u="none" baseline="0" dirty="0">
                <a:latin typeface="Corbel" pitchFamily="34" charset="0"/>
              </a:rPr>
              <a:t>* The breakeven point calculated for EBITDA gives target sales of €158m, assuming the introduction of the long term furlough scheme without government aid.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36360DF4-1B33-4C5E-A95B-A3105C765347}"/>
              </a:ext>
            </a:extLst>
          </p:cNvPr>
          <p:cNvGrpSpPr/>
          <p:nvPr/>
        </p:nvGrpSpPr>
        <p:grpSpPr>
          <a:xfrm>
            <a:off x="0" y="27384"/>
            <a:ext cx="9144000" cy="6858000"/>
            <a:chOff x="0" y="27384"/>
            <a:chExt cx="9144000" cy="6858000"/>
          </a:xfrm>
        </p:grpSpPr>
        <p:pic>
          <p:nvPicPr>
            <p:cNvPr id="3" name="Image 1" descr="Masque - oct 2015 - perspectives.jp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384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4D8E6CE3-383B-416A-8FCE-0813EC7A90D9}"/>
                </a:ext>
              </a:extLst>
            </p:cNvPr>
            <p:cNvSpPr txBox="1"/>
            <p:nvPr/>
          </p:nvSpPr>
          <p:spPr>
            <a:xfrm>
              <a:off x="611560" y="764704"/>
              <a:ext cx="1512168" cy="1446550"/>
            </a:xfrm>
            <a:prstGeom prst="rect">
              <a:avLst/>
            </a:prstGeom>
            <a:solidFill>
              <a:srgbClr val="161614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GB" sz="1200" dirty="0">
                <a:solidFill>
                  <a:schemeClr val="bg1"/>
                </a:solidFill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GB" sz="12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  <a:p>
              <a:pPr algn="ctr"/>
              <a:endParaRPr lang="en-GB" sz="12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  <a:p>
              <a:pPr algn="ctr"/>
              <a:r>
                <a:rPr lang="en-GB" sz="18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OUTLOOK</a:t>
              </a:r>
            </a:p>
            <a:p>
              <a:pPr algn="ctr"/>
              <a:endParaRPr lang="fr-FR" sz="18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  <a:p>
              <a:pPr algn="ctr"/>
              <a:endParaRPr lang="fr-FR" sz="1400" dirty="0">
                <a:solidFill>
                  <a:schemeClr val="bg1"/>
                </a:solidFill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2395365" y="6579783"/>
            <a:ext cx="1905000" cy="260350"/>
          </a:xfrm>
        </p:spPr>
        <p:txBody>
          <a:bodyPr/>
          <a:lstStyle/>
          <a:p>
            <a:pPr algn="l" rtl="0"/>
            <a:fld id="{8CC47466-5BCE-4695-BAAB-8B83ED7BAB61}" type="slidenum">
              <a:rPr lang="en-GB" smtClean="0"/>
              <a:pPr/>
              <a:t>13</a:t>
            </a:fld>
            <a:endParaRPr lang="en-GB" altLang="fr-FR" dirty="0"/>
          </a:p>
        </p:txBody>
      </p:sp>
      <p:sp>
        <p:nvSpPr>
          <p:cNvPr id="6" name="ZoneText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6642100"/>
            <a:ext cx="2879725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1" hangingPunct="1"/>
            <a:r>
              <a:rPr lang="en-GB" sz="800" b="0" i="0" u="none" baseline="0" dirty="0">
                <a:latin typeface="Century Gothic" pitchFamily="34" charset="0"/>
              </a:rPr>
              <a:t>Voyageurs du Monde • First semester 2020 results • 13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E30999F-AF87-4369-8E95-24AF4B021B9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347865" y="2113111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GB" sz="1400" b="1" i="0" u="none" baseline="0" dirty="0">
                <a:latin typeface="Corbel" panose="020B0503020204020204" pitchFamily="34" charset="0"/>
              </a:rPr>
              <a:t>Sales: 2021 departures (€m)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1BB1540-139F-4670-ACC5-001FBF8BC5E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131840" y="4365104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GB" sz="1400" b="1" i="0" u="none" baseline="0" dirty="0">
                <a:latin typeface="Corbel" panose="020B0503020204020204" pitchFamily="34" charset="0"/>
              </a:rPr>
              <a:t>Comparative monthly sales </a:t>
            </a:r>
            <a:r>
              <a:rPr lang="en-GB" sz="1400" b="1" i="0" u="none" baseline="0" dirty="0">
                <a:solidFill>
                  <a:srgbClr val="33CCFF"/>
                </a:solidFill>
                <a:latin typeface="Corbel" panose="020B0503020204020204" pitchFamily="34" charset="0"/>
              </a:rPr>
              <a:t>2021 </a:t>
            </a:r>
            <a:r>
              <a:rPr lang="en-GB" sz="1400" b="1" i="0" u="none" baseline="0" dirty="0">
                <a:latin typeface="Corbel" panose="020B0503020204020204" pitchFamily="34" charset="0"/>
              </a:rPr>
              <a:t>vs.</a:t>
            </a:r>
            <a:r>
              <a:rPr lang="en-GB" sz="1400" b="1" i="0" u="none" baseline="0" dirty="0">
                <a:solidFill>
                  <a:srgbClr val="002060"/>
                </a:solidFill>
                <a:latin typeface="Corbel" panose="020B0503020204020204" pitchFamily="34" charset="0"/>
              </a:rPr>
              <a:t> 2019 (€m)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DE0E4CD-6968-432A-AF0B-4426780899A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254518" y="932527"/>
            <a:ext cx="51257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sz="1800" b="1" i="0" u="none" baseline="0" dirty="0">
                <a:solidFill>
                  <a:srgbClr val="0085A2"/>
                </a:solidFill>
                <a:latin typeface="Corbel" pitchFamily="34" charset="0"/>
                <a:cs typeface="Times New Roman" pitchFamily="18" charset="0"/>
              </a:rPr>
              <a:t>2021 forecast: </a:t>
            </a:r>
          </a:p>
          <a:p>
            <a:endParaRPr lang="en-GB" altLang="fr-FR" sz="1800" b="1" dirty="0">
              <a:solidFill>
                <a:srgbClr val="0085A2"/>
              </a:solidFill>
              <a:latin typeface="Corbel" pitchFamily="34" charset="0"/>
              <a:cs typeface="Times New Roman" pitchFamily="18" charset="0"/>
            </a:endParaRPr>
          </a:p>
          <a:p>
            <a:pPr algn="l" rtl="0"/>
            <a:r>
              <a:rPr lang="en-GB" sz="1800" b="0" i="0" u="none" baseline="0" dirty="0">
                <a:solidFill>
                  <a:srgbClr val="0085A2"/>
                </a:solidFill>
                <a:latin typeface="Corbel" pitchFamily="34" charset="0"/>
                <a:cs typeface="Times New Roman" pitchFamily="18" charset="0"/>
              </a:rPr>
              <a:t>	</a:t>
            </a:r>
            <a:r>
              <a:rPr lang="en-GB" sz="1600" b="1" i="0" u="none" baseline="0" dirty="0">
                <a:solidFill>
                  <a:srgbClr val="0085A2"/>
                </a:solidFill>
                <a:latin typeface="Corbel" pitchFamily="34" charset="0"/>
                <a:cs typeface="Times New Roman" pitchFamily="18" charset="0"/>
              </a:rPr>
              <a:t>3/ Scenario of gradual opening up: </a:t>
            </a:r>
          </a:p>
          <a:p>
            <a:pPr algn="l" rtl="0"/>
            <a:r>
              <a:rPr lang="en-GB" sz="1600" b="0" i="0" u="none" baseline="0" dirty="0">
                <a:solidFill>
                  <a:srgbClr val="0085A2"/>
                </a:solidFill>
                <a:latin typeface="Corbel" pitchFamily="34" charset="0"/>
                <a:cs typeface="Times New Roman" pitchFamily="18" charset="0"/>
              </a:rPr>
              <a:t>	     </a:t>
            </a:r>
            <a:r>
              <a:rPr lang="en-GB" sz="1600" b="1" i="0" u="none" baseline="0" dirty="0">
                <a:solidFill>
                  <a:srgbClr val="0085A2"/>
                </a:solidFill>
                <a:latin typeface="Corbel" pitchFamily="34" charset="0"/>
                <a:cs typeface="Times New Roman" pitchFamily="18" charset="0"/>
              </a:rPr>
              <a:t>Potential development of new bookings</a:t>
            </a:r>
          </a:p>
          <a:p>
            <a:endParaRPr lang="en-GB" altLang="fr-FR" sz="1800" b="1" dirty="0">
              <a:solidFill>
                <a:srgbClr val="0085A2"/>
              </a:solidFill>
              <a:latin typeface="Corbel" pitchFamily="34" charset="0"/>
              <a:cs typeface="Times New Roman" pitchFamily="18" charset="0"/>
            </a:endParaRPr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A2E88F81-80BE-4C04-A30B-26B8C0AED353}"/>
              </a:ext>
            </a:extLst>
          </p:cNvPr>
          <p:cNvGraphicFramePr>
            <a:graphicFrameLocks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262963468"/>
              </p:ext>
            </p:extLst>
          </p:nvPr>
        </p:nvGraphicFramePr>
        <p:xfrm>
          <a:off x="3131840" y="4581128"/>
          <a:ext cx="4250824" cy="2276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751523963"/>
              </p:ext>
            </p:extLst>
          </p:nvPr>
        </p:nvGraphicFramePr>
        <p:xfrm>
          <a:off x="3059832" y="2276872"/>
          <a:ext cx="4248472" cy="2242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sp>
        <p:nvSpPr>
          <p:cNvPr id="14" name="Accolade fermante 13"/>
          <p:cNvSpPr/>
          <p:nvPr>
            <p:custDataLst>
              <p:tags r:id="rId8"/>
            </p:custDataLst>
          </p:nvPr>
        </p:nvSpPr>
        <p:spPr>
          <a:xfrm>
            <a:off x="7236296" y="2420888"/>
            <a:ext cx="144016" cy="57606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15" name="Accolade fermante 14"/>
          <p:cNvSpPr/>
          <p:nvPr>
            <p:custDataLst>
              <p:tags r:id="rId9"/>
            </p:custDataLst>
          </p:nvPr>
        </p:nvSpPr>
        <p:spPr>
          <a:xfrm>
            <a:off x="7236296" y="3068960"/>
            <a:ext cx="144016" cy="57606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16" name="ZoneTexte 15"/>
          <p:cNvSpPr txBox="1"/>
          <p:nvPr>
            <p:custDataLst>
              <p:tags r:id="rId10"/>
            </p:custDataLst>
          </p:nvPr>
        </p:nvSpPr>
        <p:spPr>
          <a:xfrm>
            <a:off x="7344816" y="2564904"/>
            <a:ext cx="1691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sz="1000" b="0" i="0" u="none" baseline="0" dirty="0">
                <a:latin typeface="Corbel" pitchFamily="34" charset="0"/>
              </a:rPr>
              <a:t>2021 new bookings</a:t>
            </a:r>
          </a:p>
        </p:txBody>
      </p:sp>
      <p:sp>
        <p:nvSpPr>
          <p:cNvPr id="17" name="ZoneTexte 16"/>
          <p:cNvSpPr txBox="1"/>
          <p:nvPr>
            <p:custDataLst>
              <p:tags r:id="rId11"/>
            </p:custDataLst>
          </p:nvPr>
        </p:nvSpPr>
        <p:spPr>
          <a:xfrm>
            <a:off x="7344816" y="3254787"/>
            <a:ext cx="169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sz="1000" b="0" i="0" u="none" baseline="0" dirty="0">
                <a:latin typeface="Corbel" pitchFamily="34" charset="0"/>
              </a:rPr>
              <a:t>2020 sales that can be postponed</a:t>
            </a:r>
          </a:p>
        </p:txBody>
      </p:sp>
      <p:sp>
        <p:nvSpPr>
          <p:cNvPr id="18" name="ZoneTexte 17"/>
          <p:cNvSpPr txBox="1"/>
          <p:nvPr>
            <p:custDataLst>
              <p:tags r:id="rId12"/>
            </p:custDataLst>
          </p:nvPr>
        </p:nvSpPr>
        <p:spPr>
          <a:xfrm>
            <a:off x="3491880" y="5733256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GB" sz="850" b="0" i="0" u="none" baseline="0" dirty="0"/>
              <a:t>15%</a:t>
            </a:r>
          </a:p>
        </p:txBody>
      </p:sp>
      <p:sp>
        <p:nvSpPr>
          <p:cNvPr id="19" name="ZoneTexte 18"/>
          <p:cNvSpPr txBox="1"/>
          <p:nvPr>
            <p:custDataLst>
              <p:tags r:id="rId13"/>
            </p:custDataLst>
          </p:nvPr>
        </p:nvSpPr>
        <p:spPr>
          <a:xfrm>
            <a:off x="3851920" y="5574432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sz="850" b="0" i="0" u="none" baseline="0" dirty="0"/>
              <a:t>25%</a:t>
            </a:r>
          </a:p>
        </p:txBody>
      </p:sp>
      <p:sp>
        <p:nvSpPr>
          <p:cNvPr id="20" name="ZoneTexte 19"/>
          <p:cNvSpPr txBox="1"/>
          <p:nvPr>
            <p:custDataLst>
              <p:tags r:id="rId14"/>
            </p:custDataLst>
          </p:nvPr>
        </p:nvSpPr>
        <p:spPr>
          <a:xfrm>
            <a:off x="4139952" y="5445224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GB" sz="850" b="0" i="0" u="none" baseline="0" dirty="0"/>
              <a:t>35%</a:t>
            </a:r>
          </a:p>
        </p:txBody>
      </p:sp>
      <p:sp>
        <p:nvSpPr>
          <p:cNvPr id="21" name="ZoneTexte 20"/>
          <p:cNvSpPr txBox="1"/>
          <p:nvPr>
            <p:custDataLst>
              <p:tags r:id="rId15"/>
            </p:custDataLst>
          </p:nvPr>
        </p:nvSpPr>
        <p:spPr>
          <a:xfrm>
            <a:off x="4499992" y="5430416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sz="850" b="0" i="0" u="none" baseline="0" dirty="0"/>
              <a:t>45%</a:t>
            </a:r>
          </a:p>
        </p:txBody>
      </p:sp>
      <p:sp>
        <p:nvSpPr>
          <p:cNvPr id="22" name="ZoneTexte 21"/>
          <p:cNvSpPr txBox="1"/>
          <p:nvPr>
            <p:custDataLst>
              <p:tags r:id="rId16"/>
            </p:custDataLst>
          </p:nvPr>
        </p:nvSpPr>
        <p:spPr>
          <a:xfrm>
            <a:off x="4788024" y="5373216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sz="850" b="0" i="0" u="none" baseline="0" dirty="0"/>
              <a:t>60%</a:t>
            </a:r>
          </a:p>
        </p:txBody>
      </p:sp>
      <p:sp>
        <p:nvSpPr>
          <p:cNvPr id="23" name="ZoneTexte 22"/>
          <p:cNvSpPr txBox="1"/>
          <p:nvPr>
            <p:custDataLst>
              <p:tags r:id="rId17"/>
            </p:custDataLst>
          </p:nvPr>
        </p:nvSpPr>
        <p:spPr>
          <a:xfrm>
            <a:off x="5076056" y="5430416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GB" sz="850" b="0" i="0" u="none" baseline="0" dirty="0"/>
              <a:t>70%</a:t>
            </a:r>
          </a:p>
        </p:txBody>
      </p:sp>
      <p:sp>
        <p:nvSpPr>
          <p:cNvPr id="24" name="ZoneTexte 23"/>
          <p:cNvSpPr txBox="1"/>
          <p:nvPr>
            <p:custDataLst>
              <p:tags r:id="rId18"/>
            </p:custDataLst>
          </p:nvPr>
        </p:nvSpPr>
        <p:spPr>
          <a:xfrm>
            <a:off x="5436096" y="5430416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sz="850" b="0" i="0" u="none" baseline="0" dirty="0"/>
              <a:t>75%</a:t>
            </a:r>
          </a:p>
        </p:txBody>
      </p:sp>
      <p:sp>
        <p:nvSpPr>
          <p:cNvPr id="25" name="ZoneTexte 24"/>
          <p:cNvSpPr txBox="1"/>
          <p:nvPr>
            <p:custDataLst>
              <p:tags r:id="rId19"/>
            </p:custDataLst>
          </p:nvPr>
        </p:nvSpPr>
        <p:spPr>
          <a:xfrm>
            <a:off x="5724128" y="5589240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GB" sz="850" b="0" i="0" u="none" baseline="0" dirty="0"/>
              <a:t>80%</a:t>
            </a:r>
          </a:p>
        </p:txBody>
      </p:sp>
      <p:sp>
        <p:nvSpPr>
          <p:cNvPr id="26" name="ZoneTexte 25"/>
          <p:cNvSpPr txBox="1"/>
          <p:nvPr>
            <p:custDataLst>
              <p:tags r:id="rId20"/>
            </p:custDataLst>
          </p:nvPr>
        </p:nvSpPr>
        <p:spPr>
          <a:xfrm>
            <a:off x="6012160" y="5445224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GB" sz="850" b="0" i="0" u="none" baseline="0" dirty="0"/>
              <a:t>90%</a:t>
            </a:r>
          </a:p>
        </p:txBody>
      </p:sp>
      <p:sp>
        <p:nvSpPr>
          <p:cNvPr id="27" name="ZoneTexte 26"/>
          <p:cNvSpPr txBox="1"/>
          <p:nvPr>
            <p:custDataLst>
              <p:tags r:id="rId21"/>
            </p:custDataLst>
          </p:nvPr>
        </p:nvSpPr>
        <p:spPr>
          <a:xfrm>
            <a:off x="6300192" y="5574432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GB" sz="850" b="0" i="0" u="none" baseline="0" dirty="0"/>
              <a:t>95%</a:t>
            </a:r>
          </a:p>
        </p:txBody>
      </p:sp>
      <p:sp>
        <p:nvSpPr>
          <p:cNvPr id="28" name="ZoneTexte 27"/>
          <p:cNvSpPr txBox="1"/>
          <p:nvPr>
            <p:custDataLst>
              <p:tags r:id="rId22"/>
            </p:custDataLst>
          </p:nvPr>
        </p:nvSpPr>
        <p:spPr>
          <a:xfrm>
            <a:off x="6588224" y="5805264"/>
            <a:ext cx="504056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sz="850" b="0" i="0" u="none" baseline="0" dirty="0"/>
              <a:t>100%</a:t>
            </a:r>
          </a:p>
        </p:txBody>
      </p:sp>
      <p:sp>
        <p:nvSpPr>
          <p:cNvPr id="29" name="ZoneTexte 28"/>
          <p:cNvSpPr txBox="1"/>
          <p:nvPr>
            <p:custDataLst>
              <p:tags r:id="rId23"/>
            </p:custDataLst>
          </p:nvPr>
        </p:nvSpPr>
        <p:spPr>
          <a:xfrm>
            <a:off x="6876256" y="5877272"/>
            <a:ext cx="504056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sz="850" b="0" i="0" u="none" baseline="0" dirty="0"/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1598464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54261928-2AD9-4632-9876-5CA809B2BB65}"/>
              </a:ext>
            </a:extLst>
          </p:cNvPr>
          <p:cNvGrpSpPr/>
          <p:nvPr/>
        </p:nvGrpSpPr>
        <p:grpSpPr>
          <a:xfrm>
            <a:off x="0" y="-27384"/>
            <a:ext cx="9144000" cy="6858000"/>
            <a:chOff x="0" y="-27384"/>
            <a:chExt cx="9144000" cy="6858000"/>
          </a:xfrm>
        </p:grpSpPr>
        <p:pic>
          <p:nvPicPr>
            <p:cNvPr id="33" name="Image 1" descr="Masque - oct 2015 - perspectives.jpg"/>
            <p:cNvPicPr>
              <a:picLocks noChangeAspect="1"/>
            </p:cNvPicPr>
            <p:nvPr>
              <p:custDataLst>
                <p:tags r:id="rId4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7384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2C927EBE-672A-42E7-830A-CCC662FB5297}"/>
                </a:ext>
              </a:extLst>
            </p:cNvPr>
            <p:cNvSpPr txBox="1"/>
            <p:nvPr/>
          </p:nvSpPr>
          <p:spPr>
            <a:xfrm>
              <a:off x="611560" y="764704"/>
              <a:ext cx="1512168" cy="1446550"/>
            </a:xfrm>
            <a:prstGeom prst="rect">
              <a:avLst/>
            </a:prstGeom>
            <a:solidFill>
              <a:srgbClr val="161614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GB" sz="1200" dirty="0">
                <a:solidFill>
                  <a:schemeClr val="bg1"/>
                </a:solidFill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GB" sz="12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  <a:p>
              <a:pPr algn="ctr"/>
              <a:endParaRPr lang="en-GB" sz="12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  <a:p>
              <a:pPr algn="ctr"/>
              <a:r>
                <a:rPr lang="en-GB" sz="18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OUTLOOK</a:t>
              </a:r>
            </a:p>
            <a:p>
              <a:pPr algn="ctr"/>
              <a:endParaRPr lang="fr-FR" sz="18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  <a:p>
              <a:pPr algn="ctr"/>
              <a:endParaRPr lang="fr-FR" sz="1400" dirty="0">
                <a:solidFill>
                  <a:schemeClr val="bg1"/>
                </a:solidFill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8442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11760" y="1412776"/>
            <a:ext cx="2520280" cy="33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6213" algn="ctr" rtl="0" eaLnBrk="1" hangingPunct="1">
              <a:lnSpc>
                <a:spcPct val="120000"/>
              </a:lnSpc>
              <a:spcBef>
                <a:spcPct val="50000"/>
              </a:spcBef>
              <a:buClr>
                <a:srgbClr val="990033"/>
              </a:buClr>
              <a:buSzPct val="70000"/>
              <a:buFont typeface="Wingdings 3" pitchFamily="18" charset="2"/>
              <a:buNone/>
              <a:tabLst>
                <a:tab pos="533400" algn="l"/>
              </a:tabLst>
            </a:pPr>
            <a:r>
              <a:rPr lang="en-GB" sz="1400" b="1" i="0" u="none" baseline="0" dirty="0">
                <a:latin typeface="Corbel" pitchFamily="34" charset="0"/>
                <a:cs typeface="Arial" pitchFamily="34" charset="0"/>
              </a:rPr>
              <a:t>Top 15</a:t>
            </a:r>
          </a:p>
        </p:txBody>
      </p:sp>
      <p:sp>
        <p:nvSpPr>
          <p:cNvPr id="18443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4048" y="1412776"/>
            <a:ext cx="2448272" cy="33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6213" algn="ctr" rtl="0" eaLnBrk="1" hangingPunct="1">
              <a:lnSpc>
                <a:spcPct val="120000"/>
              </a:lnSpc>
              <a:spcBef>
                <a:spcPct val="50000"/>
              </a:spcBef>
              <a:buClr>
                <a:srgbClr val="990033"/>
              </a:buClr>
              <a:buSzPct val="70000"/>
              <a:buFont typeface="Wingdings 3" pitchFamily="18" charset="2"/>
              <a:buNone/>
              <a:tabLst>
                <a:tab pos="533400" algn="l"/>
              </a:tabLst>
            </a:pPr>
            <a:r>
              <a:rPr lang="en-GB" sz="1400" b="1" i="0" u="none" baseline="0" dirty="0">
                <a:latin typeface="Corbel" pitchFamily="34" charset="0"/>
                <a:cs typeface="Arial" pitchFamily="34" charset="0"/>
              </a:rPr>
              <a:t>Top 16-30</a:t>
            </a:r>
          </a:p>
        </p:txBody>
      </p:sp>
      <p:sp>
        <p:nvSpPr>
          <p:cNvPr id="16" name="ZoneText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6597352"/>
            <a:ext cx="2879725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1" hangingPunct="1"/>
            <a:r>
              <a:rPr lang="en-GB" sz="800" b="0" i="0" u="none" baseline="0" dirty="0">
                <a:latin typeface="Century Gothic" pitchFamily="34" charset="0"/>
              </a:rPr>
              <a:t>Voyageurs du Monde • First semester 2020 results • 14</a:t>
            </a:r>
          </a:p>
        </p:txBody>
      </p:sp>
      <p:sp>
        <p:nvSpPr>
          <p:cNvPr id="29" name="ZoneTexte 28"/>
          <p:cNvSpPr txBox="1"/>
          <p:nvPr>
            <p:custDataLst>
              <p:tags r:id="rId4"/>
            </p:custDataLst>
          </p:nvPr>
        </p:nvSpPr>
        <p:spPr>
          <a:xfrm>
            <a:off x="1403648" y="5589240"/>
            <a:ext cx="72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sz="1200" b="0" i="0" u="none" baseline="0" dirty="0">
                <a:latin typeface="Corbel" pitchFamily="34" charset="0"/>
              </a:rPr>
              <a:t>                                             Top 15 destinations = €197m                            Next 15 countries = €98m</a:t>
            </a:r>
          </a:p>
          <a:p>
            <a:pPr algn="ctr" rtl="0"/>
            <a:r>
              <a:rPr lang="en-GB" sz="1200" b="1" i="0" u="none" baseline="0" dirty="0">
                <a:latin typeface="Corbel" pitchFamily="34" charset="0"/>
              </a:rPr>
              <a:t> In 2019, 30 countries = 69.2% of sales and €295m of departures.</a:t>
            </a:r>
          </a:p>
          <a:p>
            <a:pPr algn="ctr" rtl="0"/>
            <a:endParaRPr lang="en-GB" sz="800" b="1" dirty="0">
              <a:latin typeface="Corbel" pitchFamily="34" charset="0"/>
            </a:endParaRPr>
          </a:p>
          <a:p>
            <a:pPr algn="ctr" rtl="0"/>
            <a:r>
              <a:rPr lang="en-GB" sz="1200" b="1" i="0" u="none" baseline="0" dirty="0">
                <a:latin typeface="Corbel" pitchFamily="34" charset="0"/>
              </a:rPr>
              <a:t>In total, 27 destinations open to date representing 34.8% of 2019 sales, or €148.5m.</a:t>
            </a:r>
          </a:p>
          <a:p>
            <a:pPr algn="ctr" rtl="0"/>
            <a:r>
              <a:rPr lang="en-GB" sz="1000" b="0" i="0" u="none" baseline="0" dirty="0">
                <a:latin typeface="Corbel" pitchFamily="34" charset="0"/>
              </a:rPr>
              <a:t>In addition to the 10 open destinations listed above, there are: Seychelles, Mexico, Brazil, Croatia, Réunion Island, Ecuador, Mauritius, Montenegro, Sweden, Turkey, Senegal, Germany, Guadeloupe, Dominican Republic, Martinique, Saint Lucia and Panama.</a:t>
            </a:r>
          </a:p>
          <a:p>
            <a:pPr algn="ctr" rtl="0"/>
            <a:endParaRPr lang="en-GB" sz="1200" b="1" dirty="0">
              <a:latin typeface="Corbel" pitchFamily="34" charset="0"/>
            </a:endParaRPr>
          </a:p>
          <a:p>
            <a:pPr algn="ctr" rtl="0"/>
            <a:endParaRPr lang="en-GB" sz="1200" b="1" dirty="0">
              <a:latin typeface="Corbel" pitchFamily="34" charset="0"/>
            </a:endParaRPr>
          </a:p>
        </p:txBody>
      </p:sp>
      <p:sp>
        <p:nvSpPr>
          <p:cNvPr id="13" name="Bouée 12"/>
          <p:cNvSpPr/>
          <p:nvPr>
            <p:custDataLst>
              <p:tags r:id="rId5"/>
            </p:custDataLst>
          </p:nvPr>
        </p:nvSpPr>
        <p:spPr>
          <a:xfrm>
            <a:off x="2771800" y="2543998"/>
            <a:ext cx="144016" cy="144016"/>
          </a:xfrm>
          <a:prstGeom prst="donu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Interdiction 14"/>
          <p:cNvSpPr/>
          <p:nvPr>
            <p:custDataLst>
              <p:tags r:id="rId6"/>
            </p:custDataLst>
          </p:nvPr>
        </p:nvSpPr>
        <p:spPr>
          <a:xfrm>
            <a:off x="2771800" y="1823918"/>
            <a:ext cx="144016" cy="144016"/>
          </a:xfrm>
          <a:prstGeom prst="noSmoking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Bouée 16"/>
          <p:cNvSpPr/>
          <p:nvPr>
            <p:custDataLst>
              <p:tags r:id="rId7"/>
            </p:custDataLst>
          </p:nvPr>
        </p:nvSpPr>
        <p:spPr>
          <a:xfrm>
            <a:off x="2771800" y="2255966"/>
            <a:ext cx="144016" cy="144016"/>
          </a:xfrm>
          <a:prstGeom prst="donu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Bouée 17"/>
          <p:cNvSpPr/>
          <p:nvPr>
            <p:custDataLst>
              <p:tags r:id="rId8"/>
            </p:custDataLst>
          </p:nvPr>
        </p:nvSpPr>
        <p:spPr>
          <a:xfrm>
            <a:off x="2771800" y="2760022"/>
            <a:ext cx="144016" cy="144016"/>
          </a:xfrm>
          <a:prstGeom prst="donu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Bouée 18"/>
          <p:cNvSpPr/>
          <p:nvPr>
            <p:custDataLst>
              <p:tags r:id="rId9"/>
            </p:custDataLst>
          </p:nvPr>
        </p:nvSpPr>
        <p:spPr>
          <a:xfrm>
            <a:off x="2771800" y="2976046"/>
            <a:ext cx="144016" cy="144016"/>
          </a:xfrm>
          <a:prstGeom prst="donu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Interdiction 20"/>
          <p:cNvSpPr/>
          <p:nvPr>
            <p:custDataLst>
              <p:tags r:id="rId10"/>
            </p:custDataLst>
          </p:nvPr>
        </p:nvSpPr>
        <p:spPr>
          <a:xfrm>
            <a:off x="2771800" y="2039942"/>
            <a:ext cx="144016" cy="144016"/>
          </a:xfrm>
          <a:prstGeom prst="noSmoking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Interdiction 21"/>
          <p:cNvSpPr/>
          <p:nvPr>
            <p:custDataLst>
              <p:tags r:id="rId11"/>
            </p:custDataLst>
          </p:nvPr>
        </p:nvSpPr>
        <p:spPr>
          <a:xfrm>
            <a:off x="2771800" y="3480102"/>
            <a:ext cx="144016" cy="144016"/>
          </a:xfrm>
          <a:prstGeom prst="noSmoking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Bouée 22"/>
          <p:cNvSpPr/>
          <p:nvPr>
            <p:custDataLst>
              <p:tags r:id="rId12"/>
            </p:custDataLst>
          </p:nvPr>
        </p:nvSpPr>
        <p:spPr>
          <a:xfrm>
            <a:off x="2771800" y="3768134"/>
            <a:ext cx="144016" cy="144016"/>
          </a:xfrm>
          <a:prstGeom prst="donu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Bouée 23"/>
          <p:cNvSpPr/>
          <p:nvPr>
            <p:custDataLst>
              <p:tags r:id="rId13"/>
            </p:custDataLst>
          </p:nvPr>
        </p:nvSpPr>
        <p:spPr>
          <a:xfrm>
            <a:off x="2771800" y="4272190"/>
            <a:ext cx="144016" cy="144016"/>
          </a:xfrm>
          <a:prstGeom prst="donu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Bouée 24"/>
          <p:cNvSpPr/>
          <p:nvPr>
            <p:custDataLst>
              <p:tags r:id="rId14"/>
            </p:custDataLst>
          </p:nvPr>
        </p:nvSpPr>
        <p:spPr>
          <a:xfrm>
            <a:off x="2771800" y="4704238"/>
            <a:ext cx="144016" cy="144016"/>
          </a:xfrm>
          <a:prstGeom prst="donu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Bouée 27"/>
          <p:cNvSpPr/>
          <p:nvPr>
            <p:custDataLst>
              <p:tags r:id="rId15"/>
            </p:custDataLst>
          </p:nvPr>
        </p:nvSpPr>
        <p:spPr>
          <a:xfrm>
            <a:off x="2771800" y="4992270"/>
            <a:ext cx="144016" cy="144016"/>
          </a:xfrm>
          <a:prstGeom prst="donu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" name="Interdiction 33"/>
          <p:cNvSpPr/>
          <p:nvPr>
            <p:custDataLst>
              <p:tags r:id="rId16"/>
            </p:custDataLst>
          </p:nvPr>
        </p:nvSpPr>
        <p:spPr>
          <a:xfrm>
            <a:off x="2771800" y="5208294"/>
            <a:ext cx="144016" cy="144016"/>
          </a:xfrm>
          <a:prstGeom prst="noSmoking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Interdiction 29">
            <a:extLst>
              <a:ext uri="{FF2B5EF4-FFF2-40B4-BE49-F238E27FC236}">
                <a16:creationId xmlns:a16="http://schemas.microsoft.com/office/drawing/2014/main" id="{017E787D-3196-48BD-928C-9E3C7DFA2133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2771800" y="3264078"/>
            <a:ext cx="144016" cy="144016"/>
          </a:xfrm>
          <a:prstGeom prst="noSmoking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Bouée 22">
            <a:extLst>
              <a:ext uri="{FF2B5EF4-FFF2-40B4-BE49-F238E27FC236}">
                <a16:creationId xmlns:a16="http://schemas.microsoft.com/office/drawing/2014/main" id="{6CE36C23-8358-49E2-A228-D3077CC2D843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2771800" y="3984158"/>
            <a:ext cx="144016" cy="144016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6" name="Bouée 22">
            <a:extLst>
              <a:ext uri="{FF2B5EF4-FFF2-40B4-BE49-F238E27FC236}">
                <a16:creationId xmlns:a16="http://schemas.microsoft.com/office/drawing/2014/main" id="{D8B2CC3C-050D-4B37-8E5D-9ADD46608754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2771800" y="4488214"/>
            <a:ext cx="144016" cy="144016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F9BBA265-5650-4E21-9F72-451256000994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2202778" y="476672"/>
            <a:ext cx="522431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GB" sz="1800" b="1" i="0" u="none" baseline="0" dirty="0">
                <a:solidFill>
                  <a:srgbClr val="0085A2"/>
                </a:solidFill>
                <a:latin typeface="Corbel" pitchFamily="34" charset="0"/>
                <a:cs typeface="Times New Roman" pitchFamily="18" charset="0"/>
              </a:rPr>
              <a:t>2021 forecast: </a:t>
            </a:r>
          </a:p>
          <a:p>
            <a:endParaRPr lang="en-GB" altLang="fr-FR" sz="800" b="1" dirty="0">
              <a:solidFill>
                <a:srgbClr val="0085A2"/>
              </a:solidFill>
              <a:latin typeface="Corbel" pitchFamily="34" charset="0"/>
              <a:cs typeface="Times New Roman" pitchFamily="18" charset="0"/>
            </a:endParaRPr>
          </a:p>
          <a:p>
            <a:pPr algn="l" rtl="0"/>
            <a:r>
              <a:rPr lang="en-GB" sz="1800" b="0" i="0" u="none" baseline="0" dirty="0">
                <a:solidFill>
                  <a:srgbClr val="0085A2"/>
                </a:solidFill>
                <a:latin typeface="Corbel" pitchFamily="34" charset="0"/>
                <a:cs typeface="Times New Roman" pitchFamily="18" charset="0"/>
              </a:rPr>
              <a:t>	</a:t>
            </a:r>
            <a:r>
              <a:rPr lang="en-GB" sz="1600" b="1" i="0" u="none" baseline="0" dirty="0">
                <a:solidFill>
                  <a:srgbClr val="0085A2"/>
                </a:solidFill>
                <a:latin typeface="Corbel" pitchFamily="34" charset="0"/>
                <a:cs typeface="Times New Roman" pitchFamily="18" charset="0"/>
              </a:rPr>
              <a:t>4/ Scenario of gradual opening up: overview of </a:t>
            </a:r>
          </a:p>
          <a:p>
            <a:pPr algn="l" rtl="0"/>
            <a:r>
              <a:rPr lang="en-GB" sz="1600" b="0" i="0" u="none" baseline="0" dirty="0">
                <a:solidFill>
                  <a:srgbClr val="0085A2"/>
                </a:solidFill>
                <a:latin typeface="Corbel" pitchFamily="34" charset="0"/>
                <a:cs typeface="Times New Roman" pitchFamily="18" charset="0"/>
              </a:rPr>
              <a:t>		</a:t>
            </a:r>
            <a:r>
              <a:rPr lang="en-GB" sz="1600" b="1" i="0" u="none" baseline="0" dirty="0">
                <a:solidFill>
                  <a:srgbClr val="0085A2"/>
                </a:solidFill>
                <a:latin typeface="Corbel" pitchFamily="34" charset="0"/>
                <a:cs typeface="Times New Roman" pitchFamily="18" charset="0"/>
              </a:rPr>
              <a:t>destinations to date</a:t>
            </a:r>
          </a:p>
          <a:p>
            <a:endParaRPr lang="en-GB" altLang="fr-FR" sz="1800" b="1" dirty="0">
              <a:solidFill>
                <a:srgbClr val="0085A2"/>
              </a:solidFill>
              <a:latin typeface="Corbel" pitchFamily="34" charset="0"/>
              <a:cs typeface="Times New Roman" pitchFamily="18" charset="0"/>
            </a:endParaRPr>
          </a:p>
        </p:txBody>
      </p:sp>
      <p:graphicFrame>
        <p:nvGraphicFramePr>
          <p:cNvPr id="27" name="Group 132"/>
          <p:cNvGraphicFramePr>
            <a:graphicFrameLocks noGrp="1"/>
          </p:cNvGraphicFramePr>
          <p:nvPr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2340551088"/>
              </p:ext>
            </p:extLst>
          </p:nvPr>
        </p:nvGraphicFramePr>
        <p:xfrm>
          <a:off x="5426347" y="1751910"/>
          <a:ext cx="1665933" cy="3901440"/>
        </p:xfrm>
        <a:graphic>
          <a:graphicData uri="http://schemas.openxmlformats.org/drawingml/2006/table">
            <a:tbl>
              <a:tblPr/>
              <a:tblGrid>
                <a:gridCol w="1089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Vietnam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1.9%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Costa Rica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1.9%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Indonesia</a:t>
                      </a:r>
                      <a:endParaRPr kumimoji="0" lang="en-gb" altLang="fr-FR" sz="1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1.7%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Jordan</a:t>
                      </a:r>
                      <a:endParaRPr kumimoji="0" lang="en-gb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99CC"/>
                        </a:solidFill>
                        <a:effectLst/>
                        <a:latin typeface="Corbel" panose="020B0503020204020204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1.7%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Norway</a:t>
                      </a:r>
                      <a:endParaRPr kumimoji="0" lang="en-gb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99CC"/>
                        </a:solidFill>
                        <a:effectLst/>
                        <a:latin typeface="Corbel" panose="020B0503020204020204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1.7%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Russia</a:t>
                      </a:r>
                      <a:endParaRPr kumimoji="0" lang="en-gb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1.6%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India</a:t>
                      </a:r>
                      <a:endParaRPr kumimoji="0" lang="en-gb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1.6%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Cuba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1.5%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Thailand</a:t>
                      </a:r>
                      <a:endParaRPr kumimoji="0" lang="en-gb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1.5%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Finland</a:t>
                      </a:r>
                      <a:endParaRPr kumimoji="0" lang="en-gb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1.4%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Argentina</a:t>
                      </a:r>
                      <a:endParaRPr kumimoji="0" lang="en-gb" altLang="fr-FR" sz="1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1.3%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Morocco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1.3%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Oman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1.3%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Sri Lanka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1.3%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Australia</a:t>
                      </a:r>
                      <a:endParaRPr kumimoji="0" lang="en-gb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1.3%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TOTAL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23.0%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31" name="Group 132"/>
          <p:cNvGraphicFramePr>
            <a:graphicFrameLocks noGrp="1"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3287392351"/>
              </p:ext>
            </p:extLst>
          </p:nvPr>
        </p:nvGraphicFramePr>
        <p:xfrm>
          <a:off x="2915816" y="1751910"/>
          <a:ext cx="1656184" cy="3901440"/>
        </p:xfrm>
        <a:graphic>
          <a:graphicData uri="http://schemas.openxmlformats.org/drawingml/2006/table">
            <a:tbl>
              <a:tblPr/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United States</a:t>
                      </a:r>
                      <a:endParaRPr kumimoji="0" lang="en-gb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6.7%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Japan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4.4%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Italy</a:t>
                      </a:r>
                      <a:endParaRPr kumimoji="0" lang="en-gb" altLang="fr-FR" sz="1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4.3%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Tanzania</a:t>
                      </a:r>
                      <a:endParaRPr kumimoji="0" lang="en-gb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99CC"/>
                        </a:solidFill>
                        <a:effectLst/>
                        <a:latin typeface="Corbel" panose="020B0503020204020204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4.1%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France</a:t>
                      </a:r>
                      <a:endParaRPr kumimoji="0" lang="en-gb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99CC"/>
                        </a:solidFill>
                        <a:effectLst/>
                        <a:latin typeface="Corbel" panose="020B0503020204020204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3.9%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Egypt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3.0%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South Africa</a:t>
                      </a:r>
                      <a:endParaRPr kumimoji="0" lang="en-gb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2.6%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Canada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2.5%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Greece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2.4%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Namibia</a:t>
                      </a:r>
                      <a:endParaRPr kumimoji="0" lang="en-gb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2.3%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Portugal</a:t>
                      </a:r>
                      <a:endParaRPr kumimoji="0" lang="en-gb" altLang="fr-FR" sz="1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2.2%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Iceland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2.1%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Spain</a:t>
                      </a:r>
                      <a:endParaRPr kumimoji="0" lang="en-gb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2.0%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Polynesia</a:t>
                      </a:r>
                      <a:endParaRPr kumimoji="0" lang="en-gb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1.9%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Peru</a:t>
                      </a:r>
                      <a:endParaRPr kumimoji="0" lang="en-gb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1.9%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852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orbel" panose="020B0503020204020204" pitchFamily="34" charset="0"/>
                          <a:ea typeface="MS PGothic" pitchFamily="34" charset="-128"/>
                          <a:cs typeface="Arial" charset="0"/>
                        </a:rPr>
                        <a:t>TOTAL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  <a:cs typeface="Times New Roman" pitchFamily="18" charset="0"/>
                        </a:rPr>
                        <a:t>46.2%</a:t>
                      </a:r>
                    </a:p>
                  </a:txBody>
                  <a:tcPr marL="91454" marR="914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7" name="Interdiction 36"/>
          <p:cNvSpPr/>
          <p:nvPr>
            <p:custDataLst>
              <p:tags r:id="rId23"/>
            </p:custDataLst>
          </p:nvPr>
        </p:nvSpPr>
        <p:spPr>
          <a:xfrm>
            <a:off x="5282331" y="1823918"/>
            <a:ext cx="144016" cy="144016"/>
          </a:xfrm>
          <a:prstGeom prst="noSmoking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9" name="Interdiction 38"/>
          <p:cNvSpPr/>
          <p:nvPr>
            <p:custDataLst>
              <p:tags r:id="rId24"/>
            </p:custDataLst>
          </p:nvPr>
        </p:nvSpPr>
        <p:spPr>
          <a:xfrm>
            <a:off x="5282331" y="2276872"/>
            <a:ext cx="144016" cy="144016"/>
          </a:xfrm>
          <a:prstGeom prst="noSmoking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0" name="Interdiction 39"/>
          <p:cNvSpPr/>
          <p:nvPr>
            <p:custDataLst>
              <p:tags r:id="rId25"/>
            </p:custDataLst>
          </p:nvPr>
        </p:nvSpPr>
        <p:spPr>
          <a:xfrm>
            <a:off x="5282331" y="2492896"/>
            <a:ext cx="144016" cy="144016"/>
          </a:xfrm>
          <a:prstGeom prst="noSmoking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1" name="Interdiction 40"/>
          <p:cNvSpPr/>
          <p:nvPr>
            <p:custDataLst>
              <p:tags r:id="rId26"/>
            </p:custDataLst>
          </p:nvPr>
        </p:nvSpPr>
        <p:spPr>
          <a:xfrm>
            <a:off x="5282331" y="2780928"/>
            <a:ext cx="144016" cy="144016"/>
          </a:xfrm>
          <a:prstGeom prst="noSmoking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2" name="Interdiction 41"/>
          <p:cNvSpPr/>
          <p:nvPr>
            <p:custDataLst>
              <p:tags r:id="rId27"/>
            </p:custDataLst>
          </p:nvPr>
        </p:nvSpPr>
        <p:spPr>
          <a:xfrm>
            <a:off x="5282331" y="2996952"/>
            <a:ext cx="144016" cy="144016"/>
          </a:xfrm>
          <a:prstGeom prst="noSmoking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3" name="Interdiction 42"/>
          <p:cNvSpPr/>
          <p:nvPr>
            <p:custDataLst>
              <p:tags r:id="rId28"/>
            </p:custDataLst>
          </p:nvPr>
        </p:nvSpPr>
        <p:spPr>
          <a:xfrm>
            <a:off x="5282331" y="3284984"/>
            <a:ext cx="144016" cy="144016"/>
          </a:xfrm>
          <a:prstGeom prst="noSmoking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Interdiction 43"/>
          <p:cNvSpPr/>
          <p:nvPr>
            <p:custDataLst>
              <p:tags r:id="rId29"/>
            </p:custDataLst>
          </p:nvPr>
        </p:nvSpPr>
        <p:spPr>
          <a:xfrm>
            <a:off x="5282331" y="3501008"/>
            <a:ext cx="144016" cy="144016"/>
          </a:xfrm>
          <a:prstGeom prst="noSmoking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5" name="Interdiction 44"/>
          <p:cNvSpPr/>
          <p:nvPr>
            <p:custDataLst>
              <p:tags r:id="rId30"/>
            </p:custDataLst>
          </p:nvPr>
        </p:nvSpPr>
        <p:spPr>
          <a:xfrm>
            <a:off x="5282331" y="3717032"/>
            <a:ext cx="144016" cy="144016"/>
          </a:xfrm>
          <a:prstGeom prst="noSmoking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6" name="Interdiction 45"/>
          <p:cNvSpPr/>
          <p:nvPr>
            <p:custDataLst>
              <p:tags r:id="rId31"/>
            </p:custDataLst>
          </p:nvPr>
        </p:nvSpPr>
        <p:spPr>
          <a:xfrm>
            <a:off x="5282331" y="4005064"/>
            <a:ext cx="144016" cy="144016"/>
          </a:xfrm>
          <a:prstGeom prst="noSmoking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7" name="Interdiction 46"/>
          <p:cNvSpPr/>
          <p:nvPr>
            <p:custDataLst>
              <p:tags r:id="rId32"/>
            </p:custDataLst>
          </p:nvPr>
        </p:nvSpPr>
        <p:spPr>
          <a:xfrm>
            <a:off x="5282331" y="4221088"/>
            <a:ext cx="144016" cy="144016"/>
          </a:xfrm>
          <a:prstGeom prst="noSmoking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8" name="Interdiction 47"/>
          <p:cNvSpPr/>
          <p:nvPr>
            <p:custDataLst>
              <p:tags r:id="rId33"/>
            </p:custDataLst>
          </p:nvPr>
        </p:nvSpPr>
        <p:spPr>
          <a:xfrm>
            <a:off x="5282331" y="4725144"/>
            <a:ext cx="144016" cy="144016"/>
          </a:xfrm>
          <a:prstGeom prst="noSmoking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9" name="Interdiction 48"/>
          <p:cNvSpPr/>
          <p:nvPr>
            <p:custDataLst>
              <p:tags r:id="rId34"/>
            </p:custDataLst>
          </p:nvPr>
        </p:nvSpPr>
        <p:spPr>
          <a:xfrm>
            <a:off x="5282331" y="4941168"/>
            <a:ext cx="144016" cy="144016"/>
          </a:xfrm>
          <a:prstGeom prst="noSmoking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0" name="Interdiction 49"/>
          <p:cNvSpPr/>
          <p:nvPr>
            <p:custDataLst>
              <p:tags r:id="rId35"/>
            </p:custDataLst>
          </p:nvPr>
        </p:nvSpPr>
        <p:spPr>
          <a:xfrm>
            <a:off x="5282331" y="5157192"/>
            <a:ext cx="144016" cy="144016"/>
          </a:xfrm>
          <a:prstGeom prst="noSmoking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1" name="Bouée 50"/>
          <p:cNvSpPr/>
          <p:nvPr>
            <p:custDataLst>
              <p:tags r:id="rId36"/>
            </p:custDataLst>
          </p:nvPr>
        </p:nvSpPr>
        <p:spPr>
          <a:xfrm>
            <a:off x="5282331" y="2060848"/>
            <a:ext cx="144016" cy="144016"/>
          </a:xfrm>
          <a:prstGeom prst="donu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3" name="Bouée 52"/>
          <p:cNvSpPr/>
          <p:nvPr>
            <p:custDataLst>
              <p:tags r:id="rId37"/>
            </p:custDataLst>
          </p:nvPr>
        </p:nvSpPr>
        <p:spPr>
          <a:xfrm>
            <a:off x="7308304" y="5013176"/>
            <a:ext cx="144016" cy="144016"/>
          </a:xfrm>
          <a:prstGeom prst="donu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4" name="Bouée 53"/>
          <p:cNvSpPr/>
          <p:nvPr>
            <p:custDataLst>
              <p:tags r:id="rId38"/>
            </p:custDataLst>
          </p:nvPr>
        </p:nvSpPr>
        <p:spPr>
          <a:xfrm>
            <a:off x="5292080" y="4437112"/>
            <a:ext cx="144016" cy="144016"/>
          </a:xfrm>
          <a:prstGeom prst="donu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5" name="Bouée 22">
            <a:extLst>
              <a:ext uri="{FF2B5EF4-FFF2-40B4-BE49-F238E27FC236}">
                <a16:creationId xmlns:a16="http://schemas.microsoft.com/office/drawing/2014/main" id="{6CE36C23-8358-49E2-A228-D3077CC2D843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7308304" y="5301208"/>
            <a:ext cx="144016" cy="144016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6" name="Interdiction 55"/>
          <p:cNvSpPr/>
          <p:nvPr>
            <p:custDataLst>
              <p:tags r:id="rId40"/>
            </p:custDataLst>
          </p:nvPr>
        </p:nvSpPr>
        <p:spPr>
          <a:xfrm>
            <a:off x="7308304" y="5589240"/>
            <a:ext cx="144016" cy="144016"/>
          </a:xfrm>
          <a:prstGeom prst="noSmoking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7" name="ZoneTexte 56"/>
          <p:cNvSpPr txBox="1"/>
          <p:nvPr>
            <p:custDataLst>
              <p:tags r:id="rId41"/>
            </p:custDataLst>
          </p:nvPr>
        </p:nvSpPr>
        <p:spPr>
          <a:xfrm>
            <a:off x="7416824" y="4941168"/>
            <a:ext cx="1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sz="1000" b="0" i="0" u="none" baseline="0" dirty="0"/>
              <a:t>Destination open</a:t>
            </a:r>
          </a:p>
        </p:txBody>
      </p:sp>
      <p:sp>
        <p:nvSpPr>
          <p:cNvPr id="58" name="ZoneTexte 57"/>
          <p:cNvSpPr txBox="1"/>
          <p:nvPr>
            <p:custDataLst>
              <p:tags r:id="rId42"/>
            </p:custDataLst>
          </p:nvPr>
        </p:nvSpPr>
        <p:spPr>
          <a:xfrm>
            <a:off x="7416824" y="5157192"/>
            <a:ext cx="1331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sz="1000" b="0" i="0" u="none" baseline="0" dirty="0"/>
              <a:t>Destination open, entry restrictions</a:t>
            </a:r>
          </a:p>
        </p:txBody>
      </p:sp>
      <p:sp>
        <p:nvSpPr>
          <p:cNvPr id="59" name="ZoneTexte 58"/>
          <p:cNvSpPr txBox="1"/>
          <p:nvPr>
            <p:custDataLst>
              <p:tags r:id="rId43"/>
            </p:custDataLst>
          </p:nvPr>
        </p:nvSpPr>
        <p:spPr>
          <a:xfrm>
            <a:off x="7416824" y="5517232"/>
            <a:ext cx="1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sz="1000" b="0" i="0" u="none" baseline="0" dirty="0"/>
              <a:t>Destination closed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F04D3306-6BFA-4068-B76B-94B77F9A145E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Image 1" descr="Masque - oct 2015 - éléments boursiers.jp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B2E10566-C7B7-40D9-9F0C-DA1D6A264FD3}"/>
                </a:ext>
              </a:extLst>
            </p:cNvPr>
            <p:cNvSpPr txBox="1"/>
            <p:nvPr/>
          </p:nvSpPr>
          <p:spPr>
            <a:xfrm>
              <a:off x="611560" y="764704"/>
              <a:ext cx="1512168" cy="1508105"/>
            </a:xfrm>
            <a:prstGeom prst="rect">
              <a:avLst/>
            </a:prstGeom>
            <a:solidFill>
              <a:srgbClr val="161614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GB" sz="1200" dirty="0">
                <a:solidFill>
                  <a:schemeClr val="bg1"/>
                </a:solidFill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GB" sz="12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  <a:p>
              <a:pPr algn="ctr"/>
              <a:r>
                <a:rPr lang="en-GB" sz="18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SHAREHOLDER INFORMATION</a:t>
              </a:r>
            </a:p>
            <a:p>
              <a:pPr algn="ctr"/>
              <a:endParaRPr lang="fr-FR" sz="18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  <a:p>
              <a:pPr algn="ctr"/>
              <a:endParaRPr lang="fr-FR" sz="1400" dirty="0">
                <a:solidFill>
                  <a:schemeClr val="bg1"/>
                </a:solidFill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1585904" y="6647583"/>
            <a:ext cx="1905000" cy="260350"/>
          </a:xfrm>
        </p:spPr>
        <p:txBody>
          <a:bodyPr/>
          <a:lstStyle/>
          <a:p>
            <a:pPr algn="l" rtl="0"/>
            <a:fld id="{8CC47466-5BCE-4695-BAAB-8B83ED7BAB61}" type="slidenum">
              <a:rPr lang="en-GB" smtClean="0"/>
              <a:pPr/>
              <a:t>15</a:t>
            </a:fld>
            <a:endParaRPr lang="en-GB" altLang="fr-FR" dirty="0"/>
          </a:p>
        </p:txBody>
      </p:sp>
      <p:sp>
        <p:nvSpPr>
          <p:cNvPr id="5" name="ZoneText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6642100"/>
            <a:ext cx="2879725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1" hangingPunct="1"/>
            <a:r>
              <a:rPr lang="en-GB" sz="800" b="0" i="0" u="none" baseline="0" dirty="0">
                <a:latin typeface="Century Gothic" pitchFamily="34" charset="0"/>
              </a:rPr>
              <a:t>Voyageurs du Monde • First semester 2020 results • 15</a:t>
            </a:r>
            <a:endParaRPr lang="en-GB" altLang="fr-FR" sz="800" dirty="0">
              <a:latin typeface="Century Gothic" pitchFamily="34" charset="0"/>
            </a:endParaRPr>
          </a:p>
        </p:txBody>
      </p:sp>
      <p:sp>
        <p:nvSpPr>
          <p:cNvPr id="7" name="Rectangle 2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5984" y="3929066"/>
            <a:ext cx="61198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1" hangingPunct="1">
              <a:lnSpc>
                <a:spcPct val="85000"/>
              </a:lnSpc>
              <a:tabLst>
                <a:tab pos="361950" algn="l"/>
              </a:tabLst>
            </a:pPr>
            <a:r>
              <a:rPr lang="en-GB" sz="1400" b="1" i="0" u="none" baseline="0" dirty="0">
                <a:solidFill>
                  <a:srgbClr val="0085A2"/>
                </a:solidFill>
                <a:latin typeface="Corbel" pitchFamily="34" charset="0"/>
              </a:rPr>
              <a:t>Shareholding structure as at 30 June 2020</a:t>
            </a:r>
            <a:endParaRPr lang="en-GB" altLang="fr-FR" sz="1400" b="1" dirty="0">
              <a:solidFill>
                <a:srgbClr val="FF0000"/>
              </a:solidFill>
              <a:latin typeface="Corbel" pitchFamily="34" charset="0"/>
            </a:endParaRPr>
          </a:p>
          <a:p>
            <a:pPr algn="l" rtl="0" eaLnBrk="1" hangingPunct="1">
              <a:lnSpc>
                <a:spcPct val="85000"/>
              </a:lnSpc>
              <a:tabLst>
                <a:tab pos="361950" algn="l"/>
              </a:tabLst>
            </a:pPr>
            <a:endParaRPr lang="en-GB" altLang="fr-FR" sz="1400" b="1" dirty="0">
              <a:solidFill>
                <a:srgbClr val="0085A2"/>
              </a:solidFill>
              <a:latin typeface="Corbel" pitchFamily="34" charset="0"/>
            </a:endParaRPr>
          </a:p>
        </p:txBody>
      </p:sp>
      <p:sp>
        <p:nvSpPr>
          <p:cNvPr id="9" name="Rectangle 2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09813" y="746125"/>
            <a:ext cx="6119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1" hangingPunct="1">
              <a:lnSpc>
                <a:spcPct val="85000"/>
              </a:lnSpc>
              <a:tabLst>
                <a:tab pos="361950" algn="l"/>
              </a:tabLst>
            </a:pPr>
            <a:r>
              <a:rPr lang="en-GB" sz="1400" b="1" i="0" u="none" baseline="0" dirty="0">
                <a:solidFill>
                  <a:srgbClr val="0085A2"/>
                </a:solidFill>
                <a:latin typeface="Corbel" pitchFamily="34" charset="0"/>
              </a:rPr>
              <a:t>Share price performance</a:t>
            </a:r>
            <a:endParaRPr lang="en-GB" altLang="fr-FR" sz="1400" b="1" dirty="0">
              <a:solidFill>
                <a:srgbClr val="FF0000"/>
              </a:solidFill>
              <a:latin typeface="Corbel" pitchFamily="34" charset="0"/>
            </a:endParaRPr>
          </a:p>
        </p:txBody>
      </p:sp>
      <p:cxnSp>
        <p:nvCxnSpPr>
          <p:cNvPr id="10" name="Connecteur droit avec flèche 9"/>
          <p:cNvCxnSpPr/>
          <p:nvPr>
            <p:custDataLst>
              <p:tags r:id="rId5"/>
            </p:custDataLst>
          </p:nvPr>
        </p:nvCxnSpPr>
        <p:spPr>
          <a:xfrm>
            <a:off x="2500298" y="3068960"/>
            <a:ext cx="0" cy="288032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>
            <p:custDataLst>
              <p:tags r:id="rId6"/>
            </p:custDataLst>
          </p:nvPr>
        </p:nvCxnSpPr>
        <p:spPr>
          <a:xfrm>
            <a:off x="8460432" y="3068960"/>
            <a:ext cx="0" cy="288032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357422" y="3429000"/>
            <a:ext cx="2642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eaLnBrk="1" hangingPunct="1">
              <a:spcBef>
                <a:spcPct val="50000"/>
              </a:spcBef>
              <a:buSzPct val="70000"/>
            </a:pPr>
            <a:r>
              <a:rPr lang="en-GB" sz="1200" b="1" i="0" u="none" baseline="0" dirty="0">
                <a:latin typeface="Corbel" pitchFamily="34" charset="0"/>
              </a:rPr>
              <a:t>Share price as at 26 October 2019: €107.00</a:t>
            </a:r>
          </a:p>
        </p:txBody>
      </p:sp>
      <p:sp>
        <p:nvSpPr>
          <p:cNvPr id="13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95491" y="3429000"/>
            <a:ext cx="24809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 eaLnBrk="1" hangingPunct="1">
              <a:spcBef>
                <a:spcPct val="50000"/>
              </a:spcBef>
              <a:buSzPct val="70000"/>
            </a:pPr>
            <a:r>
              <a:rPr lang="en-GB" sz="1200" b="1" i="0" u="none" baseline="0" dirty="0">
                <a:latin typeface="Corbel" pitchFamily="34" charset="0"/>
              </a:rPr>
              <a:t>Share price as at 26 October 2020: €49.50</a:t>
            </a:r>
          </a:p>
        </p:txBody>
      </p:sp>
      <p:graphicFrame>
        <p:nvGraphicFramePr>
          <p:cNvPr id="15" name="Graphique 14">
            <a:extLst>
              <a:ext uri="{FF2B5EF4-FFF2-40B4-BE49-F238E27FC236}">
                <a16:creationId xmlns:a16="http://schemas.microsoft.com/office/drawing/2014/main" id="{AF686100-2EC3-4174-B9CF-BD431A6E8E56}"/>
              </a:ext>
            </a:extLst>
          </p:cNvPr>
          <p:cNvGraphicFramePr>
            <a:graphicFrameLocks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421449140"/>
              </p:ext>
            </p:extLst>
          </p:nvPr>
        </p:nvGraphicFramePr>
        <p:xfrm>
          <a:off x="1763688" y="908720"/>
          <a:ext cx="6769000" cy="2209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6" cstate="print"/>
          <a:srcRect l="14818" t="12378" r="12571" b="10217"/>
          <a:stretch>
            <a:fillRect/>
          </a:stretch>
        </p:blipFill>
        <p:spPr bwMode="auto">
          <a:xfrm>
            <a:off x="3707904" y="4221088"/>
            <a:ext cx="352839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2E3C3E8-9383-4776-B870-2A3D83A0445C}"/>
              </a:ext>
            </a:extLst>
          </p:cNvPr>
          <p:cNvSpPr txBox="1"/>
          <p:nvPr/>
        </p:nvSpPr>
        <p:spPr>
          <a:xfrm>
            <a:off x="3862333" y="4586107"/>
            <a:ext cx="79208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Treasury stock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CD3446E-3C0A-49FE-B261-93922278FD14}"/>
              </a:ext>
            </a:extLst>
          </p:cNvPr>
          <p:cNvSpPr txBox="1"/>
          <p:nvPr/>
        </p:nvSpPr>
        <p:spPr>
          <a:xfrm>
            <a:off x="4771881" y="4120490"/>
            <a:ext cx="1195675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Employees </a:t>
            </a:r>
            <a:endParaRPr lang="en-GB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(incl. via FCPE fund)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955DBB8-B222-478C-BCF4-B330231BFE61}"/>
              </a:ext>
            </a:extLst>
          </p:cNvPr>
          <p:cNvSpPr txBox="1"/>
          <p:nvPr/>
        </p:nvSpPr>
        <p:spPr>
          <a:xfrm>
            <a:off x="6354877" y="5112722"/>
            <a:ext cx="108109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Free float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F007756-78A6-4770-915E-F27F6D4E2F0A}"/>
              </a:ext>
            </a:extLst>
          </p:cNvPr>
          <p:cNvSpPr txBox="1"/>
          <p:nvPr/>
        </p:nvSpPr>
        <p:spPr>
          <a:xfrm>
            <a:off x="3707904" y="5976955"/>
            <a:ext cx="893381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Directors and board members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DB830B98-58CF-4DCD-A4BB-96934A1ECD57}"/>
              </a:ext>
            </a:extLst>
          </p:cNvPr>
          <p:cNvGrpSpPr/>
          <p:nvPr/>
        </p:nvGrpSpPr>
        <p:grpSpPr>
          <a:xfrm>
            <a:off x="0" y="-27384"/>
            <a:ext cx="9144000" cy="6858000"/>
            <a:chOff x="0" y="-27384"/>
            <a:chExt cx="9144000" cy="6858000"/>
          </a:xfrm>
        </p:grpSpPr>
        <p:pic>
          <p:nvPicPr>
            <p:cNvPr id="5" name="Image 1" descr="Masque - oct 2015 - profil.jp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7384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2D08F488-D8B8-4E57-94C5-790E42DF64DF}"/>
                </a:ext>
              </a:extLst>
            </p:cNvPr>
            <p:cNvSpPr txBox="1"/>
            <p:nvPr/>
          </p:nvSpPr>
          <p:spPr>
            <a:xfrm>
              <a:off x="611560" y="764704"/>
              <a:ext cx="1512168" cy="1323439"/>
            </a:xfrm>
            <a:prstGeom prst="rect">
              <a:avLst/>
            </a:prstGeom>
            <a:solidFill>
              <a:srgbClr val="161614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GB" sz="1200" dirty="0">
                <a:solidFill>
                  <a:schemeClr val="bg1"/>
                </a:solidFill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GB" sz="1200" dirty="0">
                <a:solidFill>
                  <a:schemeClr val="bg1"/>
                </a:solidFill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fr-FR" sz="1400" dirty="0">
                <a:solidFill>
                  <a:schemeClr val="bg1"/>
                </a:solidFill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fr-FR" sz="1800" dirty="0">
                  <a:solidFill>
                    <a:schemeClr val="bg1"/>
                  </a:solidFill>
                  <a:latin typeface="Agency FB" panose="020B0503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ABOUT</a:t>
              </a:r>
            </a:p>
            <a:p>
              <a:endParaRPr lang="fr-FR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aphicFrame>
        <p:nvGraphicFramePr>
          <p:cNvPr id="10296" name="Group 56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26597635"/>
              </p:ext>
            </p:extLst>
          </p:nvPr>
        </p:nvGraphicFramePr>
        <p:xfrm>
          <a:off x="2357422" y="1214422"/>
          <a:ext cx="5616575" cy="5214384"/>
        </p:xfrm>
        <a:graphic>
          <a:graphicData uri="http://schemas.openxmlformats.org/drawingml/2006/table">
            <a:tbl>
              <a:tblPr/>
              <a:tblGrid>
                <a:gridCol w="2576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0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40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Our main business lines</a:t>
                      </a:r>
                      <a:endParaRPr kumimoji="0" lang="en-gb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Individual tailor-made and adventure travel</a:t>
                      </a:r>
                      <a:endParaRPr kumimoji="0" lang="en-gb" alt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8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Number of main brands</a:t>
                      </a:r>
                      <a:endParaRPr kumimoji="0" lang="en-gb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17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  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83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Main brands</a:t>
                      </a:r>
                      <a:endParaRPr kumimoji="0" lang="en-gb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Voyageurs du Monde, Comptoir des Voyages, Terres d’Aventure, Nomade Aventure, Allibert Trekking, Uniktour (Canada), Original Travel and KE Adventure Travel (UK)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99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Accommodation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Satyagraha Guest House, Villa Nomade, Villa Bahia, Steam Ship Sudan and La Flâneuse du Nil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8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Number of employees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1,395 employees including 362 outside France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0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Sales outlets</a:t>
                      </a:r>
                      <a:endParaRPr kumimoji="0" lang="en-gb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38 including 3 in Canada, 1 in Belgium, 1 in Switzerland and 3 in the UK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0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Websites</a:t>
                      </a:r>
                      <a:endParaRPr kumimoji="0" lang="en-gb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21 (over 1 million unique visitors per month)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99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Promoting 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sustainable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 tourism</a:t>
                      </a:r>
                      <a:endParaRPr kumimoji="0" lang="en-gb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ＭＳ Ｐゴシック" panose="020B0600070205080204" pitchFamily="34" charset="-128"/>
                        </a:rPr>
                        <a:t>Management of reforestation projects and financing development aid projects in certain countries.</a:t>
                      </a:r>
                    </a:p>
                  </a:txBody>
                  <a:tcPr marT="45695" marB="4569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293" name="ZoneText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6642100"/>
            <a:ext cx="2879725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1" hangingPunct="1"/>
            <a:r>
              <a:rPr lang="en-GB" sz="800" b="0" i="0" u="none" baseline="0" dirty="0">
                <a:latin typeface="Century Gothic" pitchFamily="34" charset="0"/>
              </a:rPr>
              <a:t>Voyageurs du Monde • First semester 2020 results • 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BC46075B-05D4-4A56-95FB-AA63700D0C59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Image 1" descr="Masque - oct 2015 - faits marquants.jp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D3FEB8EB-AADA-48BA-8C00-A3FBFDEB185A}"/>
                </a:ext>
              </a:extLst>
            </p:cNvPr>
            <p:cNvSpPr txBox="1"/>
            <p:nvPr/>
          </p:nvSpPr>
          <p:spPr>
            <a:xfrm>
              <a:off x="611560" y="764704"/>
              <a:ext cx="1512168" cy="1446550"/>
            </a:xfrm>
            <a:prstGeom prst="rect">
              <a:avLst/>
            </a:prstGeom>
            <a:solidFill>
              <a:srgbClr val="161614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GB" sz="1200" dirty="0">
                <a:solidFill>
                  <a:schemeClr val="bg1"/>
                </a:solidFill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GB" sz="12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  <a:p>
              <a:pPr algn="ctr"/>
              <a:endParaRPr lang="en-GB" sz="12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  <a:p>
              <a:pPr algn="ctr"/>
              <a:r>
                <a:rPr lang="en-GB" sz="18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HIGHLIGHTS</a:t>
              </a:r>
            </a:p>
            <a:p>
              <a:pPr algn="ctr"/>
              <a:endParaRPr lang="fr-FR" sz="18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  <a:p>
              <a:pPr algn="ctr"/>
              <a:endParaRPr lang="fr-FR" sz="1400" dirty="0">
                <a:solidFill>
                  <a:schemeClr val="bg1"/>
                </a:solidFill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1268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49191" y="1340768"/>
            <a:ext cx="6599273" cy="51398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444500" indent="-2651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625475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285750" lvl="1" indent="-285750" algn="l" rtl="0">
              <a:buClr>
                <a:srgbClr val="009999"/>
              </a:buClr>
              <a:buSzPct val="70000"/>
              <a:defRPr/>
            </a:pPr>
            <a:r>
              <a:rPr lang="en-GB" sz="1600" b="1" i="0" u="none" baseline="0" dirty="0">
                <a:latin typeface="Corbel" panose="020B0503020204020204" pitchFamily="34" charset="0"/>
              </a:rPr>
              <a:t>Activity extremely hard hit by Covid-19</a:t>
            </a:r>
          </a:p>
          <a:p>
            <a:pPr marL="285750" lvl="1" indent="-285750" algn="l" rtl="0">
              <a:buClr>
                <a:srgbClr val="009999"/>
              </a:buClr>
              <a:buSzPct val="70000"/>
              <a:defRPr/>
            </a:pPr>
            <a:endParaRPr lang="en-GB" altLang="fr-FR" sz="800" b="1" dirty="0">
              <a:latin typeface="Corbel" panose="020B0503020204020204" pitchFamily="34" charset="0"/>
            </a:endParaRPr>
          </a:p>
          <a:p>
            <a:pPr marL="171450" lvl="1" indent="-171450" algn="l" rtl="0">
              <a:buClr>
                <a:srgbClr val="009999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GB" sz="1400" b="0" i="0" u="none" baseline="0" dirty="0">
                <a:latin typeface="Corbel" panose="020B0503020204020204" pitchFamily="34" charset="0"/>
              </a:rPr>
              <a:t> a normal first quarter (1 January to 15 March)</a:t>
            </a:r>
          </a:p>
          <a:p>
            <a:pPr marL="171450" lvl="1" indent="-171450" algn="l" rtl="0">
              <a:buClr>
                <a:srgbClr val="009999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GB" sz="1400" b="0" i="0" u="none" baseline="0" dirty="0">
                <a:latin typeface="Corbel" panose="020B0503020204020204" pitchFamily="34" charset="0"/>
              </a:rPr>
              <a:t> no departures or sales in the second quarter (lockdown and borders closed)</a:t>
            </a:r>
          </a:p>
          <a:p>
            <a:pPr marL="171450" lvl="1" indent="-171450" algn="l" rtl="0">
              <a:buClr>
                <a:srgbClr val="009999"/>
              </a:buClr>
              <a:buSzPct val="70000"/>
              <a:defRPr/>
            </a:pPr>
            <a:endParaRPr lang="en-GB" altLang="fr-FR" sz="800" b="1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algn="l" rtl="0">
              <a:buClr>
                <a:srgbClr val="009999"/>
              </a:buClr>
            </a:pPr>
            <a:r>
              <a:rPr lang="en-GB" sz="1600" b="0" i="0" u="none" baseline="0" dirty="0">
                <a:solidFill>
                  <a:schemeClr val="tx2"/>
                </a:solidFill>
                <a:latin typeface="Corbel" panose="020B0503020204020204" pitchFamily="34" charset="0"/>
              </a:rPr>
              <a:t>leading the Group to take the following measures:</a:t>
            </a:r>
            <a:endParaRPr lang="en-GB" altLang="fr-FR" sz="1600" dirty="0">
              <a:latin typeface="Corbel" panose="020B0503020204020204" pitchFamily="34" charset="0"/>
            </a:endParaRPr>
          </a:p>
          <a:p>
            <a:pPr algn="l" rtl="0">
              <a:buClr>
                <a:srgbClr val="009999"/>
              </a:buClr>
            </a:pPr>
            <a:endParaRPr lang="en-GB" altLang="fr-FR" sz="1200" dirty="0">
              <a:latin typeface="Corbel" panose="020B0503020204020204" pitchFamily="34" charset="0"/>
            </a:endParaRPr>
          </a:p>
          <a:p>
            <a:pPr marL="285750" indent="-285750" algn="l" rtl="0">
              <a:buClr>
                <a:srgbClr val="009999"/>
              </a:buClr>
              <a:buFontTx/>
              <a:buChar char="-"/>
            </a:pPr>
            <a:r>
              <a:rPr lang="en-GB" sz="1600" b="1" i="0" u="none" baseline="0" dirty="0">
                <a:latin typeface="Corbel" panose="020B0503020204020204" pitchFamily="34" charset="0"/>
              </a:rPr>
              <a:t>Revenues: Protecting bookings</a:t>
            </a:r>
          </a:p>
          <a:p>
            <a:pPr marL="454025" lvl="2" indent="-171450" algn="l" rtl="0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GB" sz="1400" b="0" i="0" u="none" baseline="0" dirty="0">
                <a:latin typeface="Corbel" panose="020B0503020204020204" pitchFamily="34" charset="0"/>
              </a:rPr>
              <a:t>Trips postponed from mid-March to mid-September thanks to a government ordinance</a:t>
            </a:r>
          </a:p>
          <a:p>
            <a:pPr marL="454025" lvl="2" indent="-171450" algn="l" rtl="0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GB" sz="1400" b="0" i="0" u="none" baseline="0" dirty="0">
                <a:latin typeface="Corbel" panose="020B0503020204020204" pitchFamily="34" charset="0"/>
              </a:rPr>
              <a:t>Introduction of a special COVID travel insurance scheme to facilitate new bookings</a:t>
            </a:r>
          </a:p>
          <a:p>
            <a:pPr algn="l" rtl="0">
              <a:buClr>
                <a:srgbClr val="009999"/>
              </a:buClr>
            </a:pPr>
            <a:r>
              <a:rPr lang="en-GB" sz="1200" b="0" i="0" u="none" baseline="0" dirty="0">
                <a:latin typeface="Corbel" panose="020B0503020204020204" pitchFamily="34" charset="0"/>
              </a:rPr>
              <a:t> </a:t>
            </a:r>
          </a:p>
          <a:p>
            <a:pPr marL="285750" indent="-285750" algn="l" rtl="0">
              <a:buClr>
                <a:srgbClr val="009999"/>
              </a:buClr>
              <a:buFontTx/>
              <a:buChar char="-"/>
            </a:pPr>
            <a:r>
              <a:rPr lang="en-GB" sz="1600" b="1" i="0" u="none" baseline="0" dirty="0">
                <a:latin typeface="Corbel" panose="020B0503020204020204" pitchFamily="34" charset="0"/>
              </a:rPr>
              <a:t>Cash flow:</a:t>
            </a:r>
          </a:p>
          <a:p>
            <a:pPr marL="454025" lvl="2" indent="-171450" algn="l" rtl="0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GB" sz="1400" b="0" i="0" u="none" baseline="0" dirty="0">
                <a:latin typeface="Corbel" panose="020B0503020204020204" pitchFamily="34" charset="0"/>
              </a:rPr>
              <a:t>A credit note valid for 18 months for amounts paid instead of a refund.</a:t>
            </a:r>
          </a:p>
          <a:p>
            <a:pPr marL="454025" lvl="2" indent="-171450" algn="l" rtl="0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GB" sz="1400" b="0" i="0" u="none" baseline="0" dirty="0">
                <a:latin typeface="Corbel" panose="020B0503020204020204" pitchFamily="34" charset="0"/>
              </a:rPr>
              <a:t>Use of all options for delaying tax and social security payments</a:t>
            </a:r>
          </a:p>
          <a:p>
            <a:pPr marL="454025" lvl="2" indent="-171450" algn="l" rtl="0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GB" sz="1400" b="0" i="0" u="none" baseline="0" dirty="0">
                <a:solidFill>
                  <a:schemeClr val="tx2"/>
                </a:solidFill>
                <a:latin typeface="Corbel" panose="020B0503020204020204" pitchFamily="34" charset="0"/>
              </a:rPr>
              <a:t>2019 dividend cancelled</a:t>
            </a:r>
          </a:p>
          <a:p>
            <a:pPr marL="454025" lvl="2" indent="-171450" algn="l" rtl="0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GB" sz="1400" b="0" i="0" u="none" baseline="0" dirty="0">
                <a:solidFill>
                  <a:schemeClr val="tx2"/>
                </a:solidFill>
                <a:latin typeface="Corbel" panose="020B0503020204020204" pitchFamily="34" charset="0"/>
              </a:rPr>
              <a:t>€30 million government-guaranteed PGE loan obtained</a:t>
            </a:r>
            <a:endParaRPr lang="en-GB" altLang="fr-FR" sz="1400" dirty="0">
              <a:latin typeface="Corbel" panose="020B0503020204020204" pitchFamily="34" charset="0"/>
            </a:endParaRPr>
          </a:p>
          <a:p>
            <a:pPr marL="285750" indent="-285750" algn="l" rtl="0">
              <a:buClr>
                <a:srgbClr val="009999"/>
              </a:buClr>
              <a:buFontTx/>
              <a:buChar char="-"/>
            </a:pPr>
            <a:endParaRPr lang="en-GB" altLang="fr-FR" sz="1200" dirty="0">
              <a:latin typeface="Corbel" panose="020B0503020204020204" pitchFamily="34" charset="0"/>
            </a:endParaRPr>
          </a:p>
          <a:p>
            <a:pPr marL="285750" indent="-285750" algn="l" rtl="0">
              <a:buClr>
                <a:srgbClr val="009999"/>
              </a:buClr>
              <a:buFontTx/>
              <a:buChar char="-"/>
            </a:pPr>
            <a:r>
              <a:rPr lang="en-GB" sz="1600" b="1" i="0" u="none" baseline="0" dirty="0">
                <a:latin typeface="Corbel" panose="020B0503020204020204" pitchFamily="34" charset="0"/>
              </a:rPr>
              <a:t>Risk:</a:t>
            </a:r>
          </a:p>
          <a:p>
            <a:pPr marL="454025" lvl="2" indent="-171450" algn="l" rtl="0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GB" sz="1400" b="0" i="0" u="none" baseline="0" dirty="0">
                <a:latin typeface="Corbel" panose="020B0503020204020204" pitchFamily="34" charset="0"/>
              </a:rPr>
              <a:t>Obtaining refunds from airlines for cancelled flights (to date, 73% of refunds received, remainder as credit notes from airlines)</a:t>
            </a:r>
          </a:p>
          <a:p>
            <a:pPr marL="454025" lvl="2" indent="-171450" algn="l" rtl="0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Corbel" panose="020B0503020204020204" pitchFamily="34" charset="0"/>
              </a:rPr>
              <a:t>Regular contact with</a:t>
            </a:r>
            <a:r>
              <a:rPr lang="en-GB" sz="1400" b="0" i="0" u="none" baseline="0" dirty="0">
                <a:latin typeface="Corbel" panose="020B0503020204020204" pitchFamily="34" charset="0"/>
              </a:rPr>
              <a:t> our agents in the destinations to insure the will go on with their activities.</a:t>
            </a:r>
          </a:p>
        </p:txBody>
      </p:sp>
      <p:sp>
        <p:nvSpPr>
          <p:cNvPr id="6" name="ZoneText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6642124"/>
            <a:ext cx="2879725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1" hangingPunct="1"/>
            <a:r>
              <a:rPr lang="en-GB" sz="800" b="0" i="0" u="none" baseline="0" dirty="0">
                <a:latin typeface="Century Gothic" pitchFamily="34" charset="0"/>
              </a:rPr>
              <a:t>Voyageurs du Monde • First semester 2020 results • 3</a:t>
            </a:r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2267744" y="858198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1800" b="1" i="0" u="none" baseline="0" dirty="0">
                <a:solidFill>
                  <a:srgbClr val="0085A2"/>
                </a:solidFill>
                <a:latin typeface="Corbel" pitchFamily="34" charset="0"/>
                <a:cs typeface="Times New Roman" pitchFamily="18" charset="0"/>
              </a:rPr>
              <a:t>2020: a year marked by Covid-19</a:t>
            </a:r>
            <a:endParaRPr lang="en-GB" altLang="fr-FR" sz="1800" b="1" dirty="0">
              <a:solidFill>
                <a:srgbClr val="FF0000"/>
              </a:solidFill>
              <a:latin typeface="Corbel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011B5307-BC8B-425E-9343-AA3C34A13ED2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Image 1" descr="Masque - oct 2015 - faits marquants.jp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7CED75E0-AA3F-4156-BA4E-173113C620B1}"/>
                </a:ext>
              </a:extLst>
            </p:cNvPr>
            <p:cNvSpPr txBox="1"/>
            <p:nvPr/>
          </p:nvSpPr>
          <p:spPr>
            <a:xfrm>
              <a:off x="611560" y="764704"/>
              <a:ext cx="1512168" cy="1446550"/>
            </a:xfrm>
            <a:prstGeom prst="rect">
              <a:avLst/>
            </a:prstGeom>
            <a:solidFill>
              <a:srgbClr val="161614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GB" sz="1200" dirty="0">
                <a:solidFill>
                  <a:schemeClr val="bg1"/>
                </a:solidFill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GB" sz="12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  <a:p>
              <a:pPr algn="ctr"/>
              <a:endParaRPr lang="en-GB" sz="12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  <a:p>
              <a:pPr algn="ctr"/>
              <a:r>
                <a:rPr lang="en-GB" sz="18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HIGHLIGHTS</a:t>
              </a:r>
            </a:p>
            <a:p>
              <a:pPr algn="ctr"/>
              <a:endParaRPr lang="fr-FR" sz="18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  <a:p>
              <a:pPr algn="ctr"/>
              <a:endParaRPr lang="fr-FR" sz="1400" dirty="0">
                <a:solidFill>
                  <a:schemeClr val="bg1"/>
                </a:solidFill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1268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95736" y="1628800"/>
            <a:ext cx="6192688" cy="49552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444500" indent="-26511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625475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l" rtl="0">
              <a:buClr>
                <a:srgbClr val="009999"/>
              </a:buClr>
            </a:pPr>
            <a:endParaRPr lang="en-GB" altLang="fr-FR" sz="1400" dirty="0">
              <a:latin typeface="Corbel" panose="020B0503020204020204" pitchFamily="34" charset="0"/>
            </a:endParaRPr>
          </a:p>
          <a:p>
            <a:pPr marL="285750" indent="-285750" algn="l" rtl="0">
              <a:buClr>
                <a:srgbClr val="009999"/>
              </a:buClr>
              <a:buFontTx/>
              <a:buChar char="-"/>
            </a:pPr>
            <a:r>
              <a:rPr lang="en-GB" sz="1600" b="1" i="0" u="none" baseline="0" dirty="0">
                <a:latin typeface="Corbel" panose="020B0503020204020204" pitchFamily="34" charset="0"/>
              </a:rPr>
              <a:t>Staff:</a:t>
            </a:r>
          </a:p>
          <a:p>
            <a:pPr marL="285750" indent="-285750" algn="l" rtl="0">
              <a:buClr>
                <a:srgbClr val="009999"/>
              </a:buClr>
              <a:buFontTx/>
              <a:buChar char="-"/>
            </a:pPr>
            <a:endParaRPr lang="en-GB" altLang="fr-FR" sz="800" dirty="0">
              <a:latin typeface="Corbel" panose="020B0503020204020204" pitchFamily="34" charset="0"/>
            </a:endParaRPr>
          </a:p>
          <a:p>
            <a:pPr marL="285750" indent="-285750" algn="l" rtl="0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GB" sz="1400" b="0" i="0" u="none" baseline="0" dirty="0">
                <a:latin typeface="Corbel" panose="020B0503020204020204" pitchFamily="34" charset="0"/>
              </a:rPr>
              <a:t>All employees have been working from home since 17 March 2020</a:t>
            </a:r>
          </a:p>
          <a:p>
            <a:pPr marL="285750" indent="-285750" algn="l" rtl="0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GB" sz="1400" b="0" i="0" u="none" baseline="0" dirty="0">
                <a:latin typeface="Corbel" panose="020B0503020204020204" pitchFamily="34" charset="0"/>
              </a:rPr>
              <a:t>A furlough scheme was introduced gradually and at different levels depending on the team: between 50% of activity in March and April and 30% on average in June, then 15-20% at present.</a:t>
            </a:r>
          </a:p>
          <a:p>
            <a:pPr algn="l" rtl="0">
              <a:buClr>
                <a:srgbClr val="009999"/>
              </a:buClr>
            </a:pPr>
            <a:r>
              <a:rPr lang="en-GB" sz="1400" b="0" i="0" u="none" baseline="0" dirty="0">
                <a:latin typeface="Corbel" panose="020B0503020204020204" pitchFamily="34" charset="0"/>
              </a:rPr>
              <a:t>	</a:t>
            </a:r>
          </a:p>
          <a:p>
            <a:pPr algn="l" rtl="0">
              <a:buClr>
                <a:srgbClr val="009999"/>
              </a:buClr>
            </a:pPr>
            <a:endParaRPr lang="en-GB" altLang="fr-FR" sz="1400" dirty="0">
              <a:latin typeface="Corbel" panose="020B0503020204020204" pitchFamily="34" charset="0"/>
            </a:endParaRPr>
          </a:p>
          <a:p>
            <a:pPr marL="285750" indent="-285750" algn="l" rtl="0">
              <a:buClr>
                <a:srgbClr val="009999"/>
              </a:buClr>
              <a:buFontTx/>
              <a:buChar char="-"/>
            </a:pPr>
            <a:r>
              <a:rPr lang="en-GB" sz="1600" b="1" i="0" u="none" baseline="0" dirty="0">
                <a:latin typeface="Corbel" panose="020B0503020204020204" pitchFamily="34" charset="0"/>
              </a:rPr>
              <a:t>Budgets:</a:t>
            </a:r>
          </a:p>
          <a:p>
            <a:pPr marL="285750" indent="-285750" algn="l" rtl="0">
              <a:buClr>
                <a:srgbClr val="009999"/>
              </a:buClr>
              <a:buFontTx/>
              <a:buChar char="-"/>
            </a:pPr>
            <a:endParaRPr lang="en-GB" altLang="fr-FR" sz="800" dirty="0">
              <a:latin typeface="Corbel" panose="020B0503020204020204" pitchFamily="34" charset="0"/>
            </a:endParaRPr>
          </a:p>
          <a:p>
            <a:pPr marL="285750" indent="-285750" algn="l" rtl="0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GB" sz="1400" b="0" i="0" u="none" baseline="0" dirty="0">
                <a:latin typeface="Corbel" panose="020B0503020204020204" pitchFamily="34" charset="0"/>
              </a:rPr>
              <a:t>Salaries reduction: stop all new recruitments, shor</a:t>
            </a:r>
            <a:r>
              <a:rPr lang="en-GB" sz="1400" dirty="0">
                <a:latin typeface="Corbel" panose="020B0503020204020204" pitchFamily="34" charset="0"/>
              </a:rPr>
              <a:t>t term contracts</a:t>
            </a:r>
            <a:r>
              <a:rPr lang="en-GB" sz="1400" b="0" i="0" u="none" baseline="0" dirty="0">
                <a:latin typeface="Corbel" panose="020B0503020204020204" pitchFamily="34" charset="0"/>
              </a:rPr>
              <a:t>, 100% furlough scheme 100 % covered by government (tourism, restaurants, events).</a:t>
            </a:r>
            <a:endParaRPr lang="en-GB" sz="1400" b="0" i="0" u="none" baseline="0" dirty="0">
              <a:highlight>
                <a:srgbClr val="FFFF00"/>
              </a:highlight>
              <a:latin typeface="Corbel" panose="020B0503020204020204" pitchFamily="34" charset="0"/>
            </a:endParaRPr>
          </a:p>
          <a:p>
            <a:pPr marL="285750" indent="-285750" algn="l" rtl="0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GB" sz="1400" b="0" i="0" u="none" baseline="0" dirty="0">
                <a:latin typeface="Corbel" panose="020B0503020204020204" pitchFamily="34" charset="0"/>
              </a:rPr>
              <a:t>Exemption from employer charges on the part worked following a government decision from February to May (apart from Voyageurs du Monde &gt; 250 employees)</a:t>
            </a:r>
          </a:p>
          <a:p>
            <a:pPr marL="285750" indent="-285750" algn="l" rtl="0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GB" sz="1400" b="0" i="0" u="none" baseline="0" dirty="0">
                <a:latin typeface="Corbel" panose="020B0503020204020204" pitchFamily="34" charset="0"/>
              </a:rPr>
              <a:t>Freeze on investment (IT, new offices, acquisition plans)</a:t>
            </a:r>
          </a:p>
          <a:p>
            <a:pPr marL="285750" indent="-285750" algn="l" rtl="0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GB" sz="1400" b="0" i="0" u="none" baseline="0" dirty="0">
                <a:latin typeface="Corbel" panose="020B0503020204020204" pitchFamily="34" charset="0"/>
              </a:rPr>
              <a:t>Negotiation of office leases (- €0.5m obtained, equivalent to 10% of total lease), professional liability insurance and miscellaneous contracts </a:t>
            </a:r>
          </a:p>
          <a:p>
            <a:pPr marL="285750" indent="-285750" algn="l" rtl="0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n-GB" sz="1400" b="0" i="0" u="none" baseline="0" dirty="0">
                <a:latin typeface="Corbel" panose="020B0503020204020204" pitchFamily="34" charset="0"/>
              </a:rPr>
              <a:t>Reduction in all other costs (communications, general expenses etc.) </a:t>
            </a:r>
          </a:p>
          <a:p>
            <a:pPr marL="265113" lvl="1" indent="6350" algn="l" rtl="0" eaLnBrk="1" hangingPunct="1">
              <a:buClr>
                <a:srgbClr val="0070C0"/>
              </a:buClr>
              <a:buSzPct val="70000"/>
              <a:buFont typeface="Wingdings" pitchFamily="2" charset="2"/>
              <a:buChar char="Ø"/>
              <a:defRPr/>
            </a:pPr>
            <a:endParaRPr lang="en-GB" altLang="fr-FR" sz="1600" dirty="0"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marL="265113" lvl="1" indent="6350" algn="l" rtl="0" eaLnBrk="1" hangingPunct="1">
              <a:buClr>
                <a:srgbClr val="0070C0"/>
              </a:buClr>
              <a:buSzPct val="70000"/>
              <a:defRPr/>
            </a:pPr>
            <a:endParaRPr lang="en-GB" altLang="fr-FR" sz="1400" b="1" dirty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6642124"/>
            <a:ext cx="2879725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1" hangingPunct="1"/>
            <a:r>
              <a:rPr lang="en-GB" sz="800" b="0" i="0" u="none" baseline="0" dirty="0">
                <a:latin typeface="Century Gothic" pitchFamily="34" charset="0"/>
              </a:rPr>
              <a:t>Voyageurs du Monde • First semester 2020 results • 4</a:t>
            </a:r>
          </a:p>
        </p:txBody>
      </p:sp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2267744" y="858198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1800" b="1" i="0" u="none" baseline="0" dirty="0">
                <a:solidFill>
                  <a:srgbClr val="0085A2"/>
                </a:solidFill>
                <a:latin typeface="Corbel" pitchFamily="34" charset="0"/>
                <a:cs typeface="Times New Roman" pitchFamily="18" charset="0"/>
              </a:rPr>
              <a:t>2020: a year marked by Covid-19</a:t>
            </a:r>
            <a:endParaRPr lang="en-GB" altLang="fr-FR" sz="1800" b="1" dirty="0">
              <a:solidFill>
                <a:srgbClr val="FF0000"/>
              </a:solidFill>
              <a:latin typeface="Corbel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C07D3C48-DA7D-4A84-AE85-5BE18A657A85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Image 1" descr="Masque - oct 2015 - activité.jp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186A7FAE-63AF-4F9B-8E45-3C961FB2A864}"/>
                </a:ext>
              </a:extLst>
            </p:cNvPr>
            <p:cNvSpPr txBox="1"/>
            <p:nvPr/>
          </p:nvSpPr>
          <p:spPr>
            <a:xfrm>
              <a:off x="611560" y="764704"/>
              <a:ext cx="1512168" cy="1446550"/>
            </a:xfrm>
            <a:prstGeom prst="rect">
              <a:avLst/>
            </a:prstGeom>
            <a:solidFill>
              <a:srgbClr val="161614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GB" sz="1200" dirty="0">
                <a:solidFill>
                  <a:schemeClr val="bg1"/>
                </a:solidFill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GB" sz="12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  <a:p>
              <a:pPr algn="ctr"/>
              <a:endParaRPr lang="en-GB" sz="12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  <a:p>
              <a:pPr algn="ctr"/>
              <a:r>
                <a:rPr lang="en-GB" sz="18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ACTIVITY</a:t>
              </a:r>
            </a:p>
            <a:p>
              <a:pPr algn="ctr"/>
              <a:endParaRPr lang="fr-FR" sz="18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  <a:p>
              <a:pPr algn="ctr"/>
              <a:endParaRPr lang="fr-FR" sz="1400" dirty="0">
                <a:solidFill>
                  <a:schemeClr val="bg1"/>
                </a:solidFill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6387" name="ZoneText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6643688"/>
            <a:ext cx="2916238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1" hangingPunct="1"/>
            <a:r>
              <a:rPr lang="en-GB" sz="800" b="0" i="0" u="none" baseline="0" dirty="0">
                <a:latin typeface="Century Gothic" pitchFamily="34" charset="0"/>
              </a:rPr>
              <a:t>Voyageurs du Monde • First semester 2020 results • 6</a:t>
            </a:r>
          </a:p>
        </p:txBody>
      </p:sp>
      <p:sp>
        <p:nvSpPr>
          <p:cNvPr id="16388" name="Rectangle 2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53704" y="895127"/>
            <a:ext cx="5054600" cy="32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1" hangingPunct="1">
              <a:lnSpc>
                <a:spcPct val="85000"/>
              </a:lnSpc>
              <a:tabLst>
                <a:tab pos="361950" algn="l"/>
              </a:tabLst>
            </a:pPr>
            <a:r>
              <a:rPr lang="en-GB" sz="1800" b="1" i="0" u="none" baseline="0" dirty="0">
                <a:solidFill>
                  <a:srgbClr val="0085A2"/>
                </a:solidFill>
                <a:latin typeface="Corbel" pitchFamily="34" charset="0"/>
                <a:cs typeface="Arial" pitchFamily="34" charset="0"/>
              </a:rPr>
              <a:t>Sales by activity </a:t>
            </a:r>
            <a:r>
              <a:rPr lang="en-GB" sz="1800" b="0" i="0" u="none" baseline="0" dirty="0">
                <a:solidFill>
                  <a:srgbClr val="0085A2"/>
                </a:solidFill>
                <a:latin typeface="Corbel" pitchFamily="34" charset="0"/>
                <a:cs typeface="Arial" pitchFamily="34" charset="0"/>
              </a:rPr>
              <a:t>	</a:t>
            </a:r>
          </a:p>
        </p:txBody>
      </p:sp>
      <p:graphicFrame>
        <p:nvGraphicFramePr>
          <p:cNvPr id="13361" name="Group 49"/>
          <p:cNvGraphicFramePr>
            <a:graphicFrameLocks noGrp="1"/>
          </p:cNvGraphicFramePr>
          <p:nvPr>
            <p:ph sz="half"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52261436"/>
              </p:ext>
            </p:extLst>
          </p:nvPr>
        </p:nvGraphicFramePr>
        <p:xfrm>
          <a:off x="2339752" y="1916832"/>
          <a:ext cx="6016642" cy="4053249"/>
        </p:xfrm>
        <a:graphic>
          <a:graphicData uri="http://schemas.openxmlformats.org/drawingml/2006/table">
            <a:tbl>
              <a:tblPr/>
              <a:tblGrid>
                <a:gridCol w="1698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1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4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89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Activity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51" marR="91451" marT="45699" marB="4569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Main brands</a:t>
                      </a:r>
                    </a:p>
                  </a:txBody>
                  <a:tcPr marL="91451" marR="91451" marT="45699" marB="4569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5A2"/>
                          </a:solidFill>
                          <a:effectLst/>
                          <a:latin typeface="Corbel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S1.20 sales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5A2"/>
                          </a:solidFill>
                          <a:effectLst/>
                          <a:latin typeface="Corbel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in €m</a:t>
                      </a:r>
                      <a:endParaRPr kumimoji="0" lang="en-gb" altLang="fr-F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85A2"/>
                        </a:solidFill>
                        <a:effectLst/>
                        <a:latin typeface="Corbel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5A2"/>
                          </a:solidFill>
                          <a:effectLst/>
                          <a:latin typeface="Corbel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(reported)</a:t>
                      </a:r>
                    </a:p>
                  </a:txBody>
                  <a:tcPr marL="91451" marR="91451" marT="45699" marB="4569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5A2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Change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5A2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S1.20/S1.19</a:t>
                      </a:r>
                    </a:p>
                  </a:txBody>
                  <a:tcPr marL="91451" marR="91451" marT="45699" marB="4569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5A2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5A2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S1.20 sales</a:t>
                      </a:r>
                    </a:p>
                  </a:txBody>
                  <a:tcPr marL="91451" marR="91451" marT="45690" marB="4569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140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Tailor-made travel</a:t>
                      </a:r>
                    </a:p>
                  </a:txBody>
                  <a:tcPr marL="91451" marR="91451" marT="45699" marB="4569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Voyageurs du Monde, Comptoir des Voyages, Voyageurs au Canada, Original Travel</a:t>
                      </a:r>
                    </a:p>
                  </a:txBody>
                  <a:tcPr marL="91451" marR="91451" marT="45699" marB="4569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45.2</a:t>
                      </a:r>
                    </a:p>
                  </a:txBody>
                  <a:tcPr marL="90011" marR="90011" marT="46778" marB="4677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-56.0%</a:t>
                      </a:r>
                      <a:endParaRPr kumimoji="0" lang="en-gb" altLang="fr-FR" sz="1200" b="0" i="1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0011" marR="90011" marT="46778" marB="4677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60.0%</a:t>
                      </a:r>
                    </a:p>
                  </a:txBody>
                  <a:tcPr marL="90011" marR="90011" marT="46769" marB="4676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419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Adventure travel</a:t>
                      </a:r>
                    </a:p>
                  </a:txBody>
                  <a:tcPr marL="91451" marR="91451" marT="45699" marB="4569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Allibert Trekking, Terres d’Aventure, Nomade Aventure, Chamina Voyages, KE Adventure</a:t>
                      </a:r>
                      <a:endParaRPr kumimoji="0" lang="en-gb" alt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1" marR="91451" marT="45699" marB="4569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27.3</a:t>
                      </a:r>
                    </a:p>
                  </a:txBody>
                  <a:tcPr marL="90011" marR="90011" marT="46778" marB="4677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-59.6%</a:t>
                      </a:r>
                    </a:p>
                  </a:txBody>
                  <a:tcPr marL="90011" marR="90011" marT="46778" marB="4677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36.2%</a:t>
                      </a:r>
                    </a:p>
                  </a:txBody>
                  <a:tcPr marL="90011" marR="90011" marT="46769" marB="4676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48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Group and corporate travel </a:t>
                      </a:r>
                    </a:p>
                  </a:txBody>
                  <a:tcPr marL="91451" marR="91451" marT="45699" marB="4569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Voyageurs du Monde</a:t>
                      </a:r>
                    </a:p>
                  </a:txBody>
                  <a:tcPr marL="91451" marR="91451" marT="45699" marB="4569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2.2</a:t>
                      </a:r>
                    </a:p>
                  </a:txBody>
                  <a:tcPr marL="90011" marR="90011" marT="46778" marB="4677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-78.2%</a:t>
                      </a:r>
                    </a:p>
                  </a:txBody>
                  <a:tcPr marL="90011" marR="90011" marT="46778" marB="4677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2.9%</a:t>
                      </a:r>
                    </a:p>
                  </a:txBody>
                  <a:tcPr marL="90011" marR="90011" marT="46769" marB="4676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8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Miscellaneous</a:t>
                      </a:r>
                    </a:p>
                  </a:txBody>
                  <a:tcPr marL="91451" marR="91451" marT="45699" marB="4569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Books, accessories, flights only etc.</a:t>
                      </a:r>
                    </a:p>
                  </a:txBody>
                  <a:tcPr marL="91451" marR="91451" marT="45699" marB="4569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0.7</a:t>
                      </a:r>
                    </a:p>
                  </a:txBody>
                  <a:tcPr marL="90011" marR="90011" marT="46778" marB="4677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-64.2%</a:t>
                      </a:r>
                    </a:p>
                  </a:txBody>
                  <a:tcPr marL="90011" marR="90011" marT="46778" marB="4677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0.9%</a:t>
                      </a:r>
                      <a:endParaRPr kumimoji="0" lang="en-gb" alt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0011" marR="90011" marT="46769" marB="4676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20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1451" marR="91451" marT="45699" marB="4569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1451" marR="91451" marT="45699" marB="4569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75.4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rbel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0011" marR="90011" marT="46778" marB="4677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-58.6%</a:t>
                      </a:r>
                      <a:endParaRPr kumimoji="0" lang="en-gb" altLang="fr-FR" sz="1200" b="1" i="1" u="none" strike="noStrike" kern="1200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0011" marR="90011" marT="46778" marB="4677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0011" marR="90011" marT="46769" marB="4676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ZoneTexte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6642100"/>
            <a:ext cx="2879725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1" hangingPunct="1"/>
            <a:r>
              <a:rPr lang="en-GB" sz="800" b="0" i="0" u="none" baseline="0" dirty="0">
                <a:latin typeface="Century Gothic" pitchFamily="34" charset="0"/>
              </a:rPr>
              <a:t>Voyageurs du Monde • First semester 2020 results • 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04742875-6362-4F62-B553-FB30F5C0F1DE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Image 1" descr="Masque - oct 2015 - résultats.jp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6403E5E7-3187-48D0-BA64-1F70DC0E78AC}"/>
                </a:ext>
              </a:extLst>
            </p:cNvPr>
            <p:cNvSpPr txBox="1"/>
            <p:nvPr/>
          </p:nvSpPr>
          <p:spPr>
            <a:xfrm>
              <a:off x="611560" y="764704"/>
              <a:ext cx="1512168" cy="1446550"/>
            </a:xfrm>
            <a:prstGeom prst="rect">
              <a:avLst/>
            </a:prstGeom>
            <a:solidFill>
              <a:srgbClr val="161614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GB" sz="1200" dirty="0">
                <a:solidFill>
                  <a:schemeClr val="bg1"/>
                </a:solidFill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GB" sz="12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  <a:p>
              <a:pPr algn="ctr"/>
              <a:endParaRPr lang="en-GB" sz="12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  <a:p>
              <a:pPr algn="ctr"/>
              <a:r>
                <a:rPr lang="en-GB" sz="18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RESULTS</a:t>
              </a:r>
            </a:p>
            <a:p>
              <a:pPr algn="ctr"/>
              <a:endParaRPr lang="fr-FR" sz="18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  <a:p>
              <a:pPr algn="ctr"/>
              <a:endParaRPr lang="fr-FR" sz="1400" dirty="0">
                <a:solidFill>
                  <a:schemeClr val="bg1"/>
                </a:solidFill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9459" name="ZoneText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6643688"/>
            <a:ext cx="4618038" cy="21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1" hangingPunct="1"/>
            <a:r>
              <a:rPr lang="en-GB" sz="800" b="0" i="0" u="none" baseline="0" dirty="0">
                <a:latin typeface="Century Gothic" pitchFamily="34" charset="0"/>
              </a:rPr>
              <a:t>Voyageurs du Monde • First semester 2015 results • 8</a:t>
            </a:r>
          </a:p>
        </p:txBody>
      </p:sp>
      <p:sp>
        <p:nvSpPr>
          <p:cNvPr id="19460" name="Rectangle 2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67843" y="895127"/>
            <a:ext cx="6624637" cy="32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1" hangingPunct="1">
              <a:lnSpc>
                <a:spcPct val="85000"/>
              </a:lnSpc>
              <a:tabLst>
                <a:tab pos="361950" algn="l"/>
              </a:tabLst>
            </a:pPr>
            <a:r>
              <a:rPr lang="en-GB" sz="1800" b="1" i="0" u="none" baseline="0" dirty="0">
                <a:solidFill>
                  <a:srgbClr val="0085A2"/>
                </a:solidFill>
                <a:latin typeface="Corbel" pitchFamily="34" charset="0"/>
                <a:cs typeface="Arial" pitchFamily="34" charset="0"/>
              </a:rPr>
              <a:t>First semester income statement (reported)</a:t>
            </a:r>
          </a:p>
        </p:txBody>
      </p:sp>
      <p:graphicFrame>
        <p:nvGraphicFramePr>
          <p:cNvPr id="16441" name="Group 57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9772636"/>
              </p:ext>
            </p:extLst>
          </p:nvPr>
        </p:nvGraphicFramePr>
        <p:xfrm>
          <a:off x="2627784" y="1721465"/>
          <a:ext cx="5444879" cy="3795767"/>
        </p:xfrm>
        <a:graphic>
          <a:graphicData uri="http://schemas.openxmlformats.org/drawingml/2006/table">
            <a:tbl>
              <a:tblPr/>
              <a:tblGrid>
                <a:gridCol w="2322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09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36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Figures in €m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S1.2020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S1.2019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Change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3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Sales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75.4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182.2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-58.6%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487.5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6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Gross profit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% of sales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24.3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32.3%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54.7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30.1%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-55.6%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143.6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29.5%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97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Operating expenses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36.7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58.3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-36.9%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116.1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97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EBITDA*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(9.9)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(1.3)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33.6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9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EBIT**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(12.2)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(3.4)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29.1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88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Tax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3.1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0.6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(8.8)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3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Net income before goodwill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(9.2)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(2.9)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20.5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9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Minority interests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(0.0)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0.2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(0.3)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9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Net income</a:t>
                      </a:r>
                      <a:endParaRPr kumimoji="0" lang="en-gb" sz="1200" b="1" i="0" u="none" strike="sng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(9.2)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(2.7)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20.3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9515" name="Rectangle 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51050" y="5877272"/>
            <a:ext cx="63786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0"/>
            <a:r>
              <a:rPr lang="en-GB" sz="900" b="0" i="1" u="none" baseline="0" dirty="0">
                <a:latin typeface="Corbel" pitchFamily="34" charset="0"/>
                <a:ea typeface="Times New Roman" pitchFamily="18" charset="0"/>
                <a:cs typeface="Calibri" pitchFamily="34" charset="0"/>
              </a:rPr>
              <a:t> * Earnings Before Interest, Taxes, Depreciation and Amortization</a:t>
            </a:r>
            <a:endParaRPr lang="en-GB" altLang="fr-FR" sz="900" dirty="0">
              <a:latin typeface="Corbel" pitchFamily="34" charset="0"/>
              <a:ea typeface="Times New Roman" pitchFamily="18" charset="0"/>
              <a:cs typeface="Calibri" pitchFamily="34" charset="0"/>
            </a:endParaRPr>
          </a:p>
          <a:p>
            <a:pPr algn="just" rtl="0"/>
            <a:r>
              <a:rPr lang="en-GB" sz="900" b="0" i="1" u="none" baseline="0" dirty="0">
                <a:latin typeface="Corbel" pitchFamily="34" charset="0"/>
                <a:ea typeface="Times New Roman" pitchFamily="18" charset="0"/>
                <a:cs typeface="Calibri" pitchFamily="34" charset="0"/>
              </a:rPr>
              <a:t>**Earnings Before Interest and Taxes</a:t>
            </a:r>
          </a:p>
        </p:txBody>
      </p:sp>
      <p:sp>
        <p:nvSpPr>
          <p:cNvPr id="8" name="ZoneTexte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6642100"/>
            <a:ext cx="2879725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1" hangingPunct="1"/>
            <a:r>
              <a:rPr lang="en-GB" sz="800" b="0" i="0" u="none" baseline="0" dirty="0">
                <a:latin typeface="Century Gothic" pitchFamily="34" charset="0"/>
              </a:rPr>
              <a:t>Voyageurs du Monde • First semester 2020 results • 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C5E5532B-664F-4626-8B12-03ED84BA7073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1" name="Image 1" descr="Masque - oct 2015 - résultats.jp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0E3F8DB6-99BC-4C7C-BBD8-58E8FA54B5D7}"/>
                </a:ext>
              </a:extLst>
            </p:cNvPr>
            <p:cNvSpPr txBox="1"/>
            <p:nvPr/>
          </p:nvSpPr>
          <p:spPr>
            <a:xfrm>
              <a:off x="611560" y="764704"/>
              <a:ext cx="1512168" cy="1446550"/>
            </a:xfrm>
            <a:prstGeom prst="rect">
              <a:avLst/>
            </a:prstGeom>
            <a:solidFill>
              <a:srgbClr val="161614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GB" sz="1200" dirty="0">
                <a:solidFill>
                  <a:schemeClr val="bg1"/>
                </a:solidFill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GB" sz="12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  <a:p>
              <a:pPr algn="ctr"/>
              <a:endParaRPr lang="en-GB" sz="12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  <a:p>
              <a:pPr algn="ctr"/>
              <a:r>
                <a:rPr lang="en-GB" sz="18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RESULTS</a:t>
              </a:r>
            </a:p>
            <a:p>
              <a:pPr algn="ctr"/>
              <a:endParaRPr lang="fr-FR" sz="18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  <a:p>
              <a:pPr algn="ctr"/>
              <a:endParaRPr lang="fr-FR" sz="1400" dirty="0">
                <a:solidFill>
                  <a:schemeClr val="bg1"/>
                </a:solidFill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2531" name="ZoneText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6643688"/>
            <a:ext cx="2987675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1" hangingPunct="1"/>
            <a:r>
              <a:rPr lang="en-GB" sz="800" b="0" i="0" u="none" baseline="0" dirty="0">
                <a:latin typeface="Century Gothic" pitchFamily="34" charset="0"/>
              </a:rPr>
              <a:t>Voyageurs du Monde • First semester 2015 results • 11</a:t>
            </a:r>
          </a:p>
        </p:txBody>
      </p:sp>
      <p:sp>
        <p:nvSpPr>
          <p:cNvPr id="22532" name="Rectangle 2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68612" y="895127"/>
            <a:ext cx="6119812" cy="32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1" hangingPunct="1">
              <a:lnSpc>
                <a:spcPct val="85000"/>
              </a:lnSpc>
              <a:tabLst>
                <a:tab pos="361950" algn="l"/>
              </a:tabLst>
            </a:pPr>
            <a:r>
              <a:rPr lang="en-GB" sz="1800" b="1" i="0" u="none" baseline="0" dirty="0">
                <a:solidFill>
                  <a:srgbClr val="0085A2"/>
                </a:solidFill>
                <a:latin typeface="Corbel" pitchFamily="34" charset="0"/>
                <a:cs typeface="Times New Roman" pitchFamily="18" charset="0"/>
              </a:rPr>
              <a:t>First semester balance sheet (reported)</a:t>
            </a:r>
          </a:p>
        </p:txBody>
      </p:sp>
      <p:graphicFrame>
        <p:nvGraphicFramePr>
          <p:cNvPr id="9" name="Group 66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56960802"/>
              </p:ext>
            </p:extLst>
          </p:nvPr>
        </p:nvGraphicFramePr>
        <p:xfrm>
          <a:off x="2308225" y="1824038"/>
          <a:ext cx="2906717" cy="3265047"/>
        </p:xfrm>
        <a:graphic>
          <a:graphicData uri="http://schemas.openxmlformats.org/drawingml/2006/table">
            <a:tbl>
              <a:tblPr/>
              <a:tblGrid>
                <a:gridCol w="1338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3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312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ASSETS in €m</a:t>
                      </a:r>
                      <a:endParaRPr kumimoji="0" lang="en-gb" alt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0002" marR="90002" marT="46788" marB="46788" anchor="ctr" horzOverflow="overflow">
                    <a:lnL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S1.2020</a:t>
                      </a:r>
                    </a:p>
                  </a:txBody>
                  <a:tcPr marL="90002" marR="90002" marT="46788" marB="4678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S1.2019</a:t>
                      </a:r>
                    </a:p>
                  </a:txBody>
                  <a:tcPr marL="90002" marR="90002" marT="46788" marB="46788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37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Fixed assets </a:t>
                      </a:r>
                    </a:p>
                  </a:txBody>
                  <a:tcPr marL="90002" marR="90002" marT="46788" marB="46788" anchor="ctr" horzOverflow="overflow">
                    <a:lnL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69.4</a:t>
                      </a:r>
                    </a:p>
                  </a:txBody>
                  <a:tcPr marL="90002" marR="90002" marT="46788" marB="467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67.0</a:t>
                      </a:r>
                    </a:p>
                  </a:txBody>
                  <a:tcPr marL="90002" marR="90002" marT="46788" marB="46788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37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Inventories </a:t>
                      </a:r>
                    </a:p>
                  </a:txBody>
                  <a:tcPr marL="90002" marR="90002" marT="46788" marB="46788" anchor="ctr" horzOverflow="overflow">
                    <a:lnL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0.4</a:t>
                      </a:r>
                    </a:p>
                  </a:txBody>
                  <a:tcPr marL="90002" marR="90002" marT="46788" marB="467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0.4</a:t>
                      </a:r>
                    </a:p>
                  </a:txBody>
                  <a:tcPr marL="90002" marR="90002" marT="46788" marB="46788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2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Advances and trade receivables </a:t>
                      </a:r>
                    </a:p>
                  </a:txBody>
                  <a:tcPr marL="90002" marR="90002" marT="46788" marB="46788" anchor="ctr" horzOverflow="overflow">
                    <a:lnL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70.3</a:t>
                      </a:r>
                    </a:p>
                  </a:txBody>
                  <a:tcPr marL="90002" marR="90002" marT="46788" marB="467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111.5</a:t>
                      </a:r>
                    </a:p>
                  </a:txBody>
                  <a:tcPr marL="90002" marR="90002" marT="46788" marB="46788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19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Other receivables 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0002" marR="90002" marT="46788" marB="46788" anchor="ctr" horzOverflow="overflow">
                    <a:lnL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44.5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0002" marR="90002" marT="46788" marB="467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75.8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0002" marR="90002" marT="46788" marB="46788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37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Cash and cash equivalents</a:t>
                      </a:r>
                    </a:p>
                  </a:txBody>
                  <a:tcPr marL="90002" marR="90002" marT="46788" marB="46788" anchor="ctr" horzOverflow="overflow">
                    <a:lnL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158.0</a:t>
                      </a:r>
                    </a:p>
                  </a:txBody>
                  <a:tcPr marL="90002" marR="90002" marT="46788" marB="467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155.4</a:t>
                      </a:r>
                    </a:p>
                  </a:txBody>
                  <a:tcPr marL="90002" marR="90002" marT="46788" marB="46788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37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TOTAL</a:t>
                      </a:r>
                      <a:endParaRPr kumimoji="0" lang="en-gb" alt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0002" marR="90002" marT="46788" marB="46788" anchor="ctr" horzOverflow="overflow">
                    <a:lnL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342.6</a:t>
                      </a:r>
                    </a:p>
                  </a:txBody>
                  <a:tcPr marL="90002" marR="90002" marT="46788" marB="467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410.1</a:t>
                      </a:r>
                    </a:p>
                  </a:txBody>
                  <a:tcPr marL="90002" marR="90002" marT="46788" marB="46788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0" name="Group 62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772137604"/>
              </p:ext>
            </p:extLst>
          </p:nvPr>
        </p:nvGraphicFramePr>
        <p:xfrm>
          <a:off x="5357817" y="1822450"/>
          <a:ext cx="3003546" cy="3272183"/>
        </p:xfrm>
        <a:graphic>
          <a:graphicData uri="http://schemas.openxmlformats.org/drawingml/2006/table">
            <a:tbl>
              <a:tblPr/>
              <a:tblGrid>
                <a:gridCol w="1446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8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609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EQUITY &amp; LIABILITIES in €m</a:t>
                      </a:r>
                      <a:endParaRPr kumimoji="0" lang="en-gb" alt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89985" marR="89985" marT="46831" marB="46831" anchor="ctr" horzOverflow="overflow">
                    <a:lnL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S1.2020</a:t>
                      </a:r>
                    </a:p>
                  </a:txBody>
                  <a:tcPr marL="89985" marR="89985" marT="46831" marB="4683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S1.2019</a:t>
                      </a:r>
                    </a:p>
                  </a:txBody>
                  <a:tcPr marL="89985" marR="89985" marT="46831" marB="46831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1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Equity </a:t>
                      </a:r>
                    </a:p>
                  </a:txBody>
                  <a:tcPr marL="89985" marR="89985" marT="46831" marB="46831" anchor="ctr" horzOverflow="overflow">
                    <a:lnL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102.8</a:t>
                      </a:r>
                    </a:p>
                  </a:txBody>
                  <a:tcPr marL="89985" marR="89985" marT="46831" marB="4683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89.7</a:t>
                      </a:r>
                    </a:p>
                  </a:txBody>
                  <a:tcPr marL="89985" marR="89985" marT="46831" marB="46831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5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Provisions</a:t>
                      </a:r>
                    </a:p>
                  </a:txBody>
                  <a:tcPr marL="89985" marR="89985" marT="46831" marB="46831" anchor="ctr" horzOverflow="overflow">
                    <a:lnL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89985" marR="89985" marT="46831" marB="4683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89985" marR="89985" marT="46831" marB="46831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1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Financial liabilities</a:t>
                      </a:r>
                    </a:p>
                  </a:txBody>
                  <a:tcPr marL="89985" marR="89985" marT="46831" marB="46831" anchor="ctr" horzOverflow="overflow">
                    <a:lnL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38.6</a:t>
                      </a:r>
                    </a:p>
                  </a:txBody>
                  <a:tcPr marL="89985" marR="89985" marT="46831" marB="4683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9.9</a:t>
                      </a:r>
                    </a:p>
                  </a:txBody>
                  <a:tcPr marL="89985" marR="89985" marT="46831" marB="46831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0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Advances and trade payables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o/w customer prepayments</a:t>
                      </a:r>
                    </a:p>
                  </a:txBody>
                  <a:tcPr marL="89985" marR="89985" marT="46831" marB="46831" anchor="ctr" horzOverflow="overflow">
                    <a:lnL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79.8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48.3</a:t>
                      </a:r>
                    </a:p>
                  </a:txBody>
                  <a:tcPr marL="89985" marR="89985" marT="46831" marB="4683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60.9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4.9</a:t>
                      </a:r>
                    </a:p>
                  </a:txBody>
                  <a:tcPr marL="89985" marR="89985" marT="46831" marB="46831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0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Deferred income*</a:t>
                      </a:r>
                    </a:p>
                  </a:txBody>
                  <a:tcPr marL="89985" marR="89985" marT="46831" marB="46831" anchor="ctr" horzOverflow="overflow">
                    <a:lnL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120.2</a:t>
                      </a:r>
                    </a:p>
                  </a:txBody>
                  <a:tcPr marL="89985" marR="89985" marT="46831" marB="4683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248.4</a:t>
                      </a:r>
                    </a:p>
                  </a:txBody>
                  <a:tcPr marL="89985" marR="89985" marT="46831" marB="46831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5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TOTAL</a:t>
                      </a:r>
                      <a:endParaRPr kumimoji="0" lang="en-gb" alt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89985" marR="89985" marT="46831" marB="46831" anchor="ctr" horzOverflow="overflow">
                    <a:lnL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342.6</a:t>
                      </a:r>
                    </a:p>
                  </a:txBody>
                  <a:tcPr marL="89985" marR="89985" marT="46831" marB="4683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410.1</a:t>
                      </a:r>
                    </a:p>
                  </a:txBody>
                  <a:tcPr marL="89985" marR="89985" marT="46831" marB="46831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8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2585" name="Text Box 5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22797" y="5547374"/>
            <a:ext cx="61656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 rtl="0" eaLnBrk="1" hangingPunct="1">
              <a:spcBef>
                <a:spcPct val="50000"/>
              </a:spcBef>
            </a:pPr>
            <a:r>
              <a:rPr lang="en-GB" sz="1200" b="0" i="0" u="none" baseline="0" dirty="0">
                <a:solidFill>
                  <a:srgbClr val="FF0000"/>
                </a:solidFill>
                <a:latin typeface="Corbel" pitchFamily="34" charset="0"/>
                <a:cs typeface="Arial" pitchFamily="34" charset="0"/>
              </a:rPr>
              <a:t>				 </a:t>
            </a:r>
            <a:r>
              <a:rPr lang="en-GB" sz="1200" b="1" i="0" u="none" baseline="0" dirty="0">
                <a:latin typeface="Corbel" pitchFamily="34" charset="0"/>
                <a:cs typeface="Arial" pitchFamily="34" charset="0"/>
              </a:rPr>
              <a:t>30.06.20</a:t>
            </a:r>
            <a:r>
              <a:rPr lang="en-GB" sz="1200" b="0" i="0" u="none" baseline="0" dirty="0">
                <a:latin typeface="Corbel" pitchFamily="34" charset="0"/>
                <a:cs typeface="Arial" pitchFamily="34" charset="0"/>
              </a:rPr>
              <a:t>	</a:t>
            </a:r>
            <a:r>
              <a:rPr lang="en-GB" sz="1200" b="1" i="0" u="none" baseline="0" dirty="0">
                <a:latin typeface="Corbel" pitchFamily="34" charset="0"/>
                <a:cs typeface="Arial" pitchFamily="34" charset="0"/>
              </a:rPr>
              <a:t>30.06.19</a:t>
            </a:r>
            <a:r>
              <a:rPr lang="en-GB" sz="1200" b="0" i="0" u="none" baseline="0" dirty="0">
                <a:latin typeface="Corbel" pitchFamily="34" charset="0"/>
                <a:cs typeface="Arial" pitchFamily="34" charset="0"/>
              </a:rPr>
              <a:t>	</a:t>
            </a:r>
            <a:r>
              <a:rPr lang="en-GB" sz="1200" b="1" i="0" u="none" baseline="0" dirty="0">
                <a:latin typeface="Corbel" pitchFamily="34" charset="0"/>
                <a:cs typeface="Arial" pitchFamily="34" charset="0"/>
              </a:rPr>
              <a:t>Chg (%)</a:t>
            </a:r>
          </a:p>
          <a:p>
            <a:pPr marL="457200" indent="-457200" algn="l" rtl="0" eaLnBrk="1" hangingPunct="1">
              <a:spcBef>
                <a:spcPct val="50000"/>
              </a:spcBef>
            </a:pPr>
            <a:r>
              <a:rPr lang="en-GB" sz="1200" b="0" i="0" u="none" baseline="0" dirty="0">
                <a:latin typeface="Corbel" pitchFamily="34" charset="0"/>
                <a:cs typeface="Arial" pitchFamily="34" charset="0"/>
              </a:rPr>
              <a:t>Deferred income		</a:t>
            </a:r>
            <a:r>
              <a:rPr lang="en-GB" sz="1200" b="0" i="0" u="none" baseline="0" dirty="0">
                <a:solidFill>
                  <a:srgbClr val="FF0000"/>
                </a:solidFill>
                <a:latin typeface="Corbel" pitchFamily="34" charset="0"/>
                <a:cs typeface="Arial" pitchFamily="34" charset="0"/>
              </a:rPr>
              <a:t>   </a:t>
            </a:r>
            <a:r>
              <a:rPr lang="en-GB" sz="1200" b="0" i="0" u="none" baseline="0" dirty="0">
                <a:latin typeface="Corbel" pitchFamily="34" charset="0"/>
                <a:cs typeface="Arial" pitchFamily="34" charset="0"/>
              </a:rPr>
              <a:t> 120.2	   248.4 	</a:t>
            </a:r>
            <a:r>
              <a:rPr lang="en-GB" sz="1200" b="1" i="0" u="none" baseline="0" dirty="0">
                <a:latin typeface="Corbel" pitchFamily="34" charset="0"/>
                <a:cs typeface="Arial" pitchFamily="34" charset="0"/>
              </a:rPr>
              <a:t>-51.6%</a:t>
            </a:r>
          </a:p>
          <a:p>
            <a:pPr marL="457200" indent="-457200" algn="l" rtl="0" eaLnBrk="1" hangingPunct="1">
              <a:spcBef>
                <a:spcPct val="50000"/>
              </a:spcBef>
            </a:pPr>
            <a:endParaRPr lang="en-GB" altLang="fr-FR" sz="1200" b="1" dirty="0">
              <a:solidFill>
                <a:srgbClr val="FF0000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12" name="ZoneTexte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-32" y="6642100"/>
            <a:ext cx="2879725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1" hangingPunct="1"/>
            <a:r>
              <a:rPr lang="en-GB" sz="800" b="0" i="0" u="none" baseline="0" dirty="0">
                <a:latin typeface="Century Gothic" pitchFamily="34" charset="0"/>
              </a:rPr>
              <a:t>Voyageurs du Monde • First semester 2020 results • 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94B20420-B3CF-4999-8791-CB3F11E1B80B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Image 1" descr="Masque - oct 2015 - résultats.jp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7574FBFA-BBC8-4AFD-A4F7-7573EE43EA76}"/>
                </a:ext>
              </a:extLst>
            </p:cNvPr>
            <p:cNvSpPr txBox="1"/>
            <p:nvPr/>
          </p:nvSpPr>
          <p:spPr>
            <a:xfrm>
              <a:off x="611560" y="764704"/>
              <a:ext cx="1512168" cy="1446550"/>
            </a:xfrm>
            <a:prstGeom prst="rect">
              <a:avLst/>
            </a:prstGeom>
            <a:solidFill>
              <a:srgbClr val="161614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GB" sz="1200" dirty="0">
                <a:solidFill>
                  <a:schemeClr val="bg1"/>
                </a:solidFill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GB" sz="12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  <a:p>
              <a:pPr algn="ctr"/>
              <a:endParaRPr lang="en-GB" sz="12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  <a:p>
              <a:pPr algn="ctr"/>
              <a:r>
                <a:rPr lang="en-GB" sz="18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RESULTS</a:t>
              </a:r>
            </a:p>
            <a:p>
              <a:pPr algn="ctr"/>
              <a:endParaRPr lang="fr-FR" sz="18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  <a:p>
              <a:pPr algn="ctr"/>
              <a:endParaRPr lang="fr-FR" sz="1400" dirty="0">
                <a:solidFill>
                  <a:schemeClr val="bg1"/>
                </a:solidFill>
                <a:latin typeface="Agency FB" panose="020B0503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/>
          <a:p>
            <a:pPr algn="l" rtl="0"/>
            <a:fld id="{8CC47466-5BCE-4695-BAAB-8B83ED7BAB61}" type="slidenum">
              <a:rPr lang="en-GB" smtClean="0"/>
              <a:pPr/>
              <a:t>8</a:t>
            </a:fld>
            <a:endParaRPr lang="en-GB" altLang="fr-FR" dirty="0"/>
          </a:p>
        </p:txBody>
      </p:sp>
      <p:sp>
        <p:nvSpPr>
          <p:cNvPr id="9" name="ZoneTexte 8"/>
          <p:cNvSpPr txBox="1"/>
          <p:nvPr>
            <p:custDataLst>
              <p:tags r:id="rId2"/>
            </p:custDataLst>
          </p:nvPr>
        </p:nvSpPr>
        <p:spPr>
          <a:xfrm>
            <a:off x="2267744" y="889556"/>
            <a:ext cx="67687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sz="1800" b="1" i="0" u="none" baseline="0" dirty="0">
                <a:solidFill>
                  <a:srgbClr val="0085A2"/>
                </a:solidFill>
                <a:latin typeface="Corbel" pitchFamily="34" charset="0"/>
                <a:cs typeface="Times New Roman" pitchFamily="18" charset="0"/>
              </a:rPr>
              <a:t>Cash flow charts</a:t>
            </a:r>
          </a:p>
          <a:p>
            <a:pPr algn="l" rtl="0"/>
            <a:r>
              <a:rPr lang="en-GB" sz="1200" b="1" i="0" u="none" baseline="0" dirty="0">
                <a:solidFill>
                  <a:srgbClr val="0085A2"/>
                </a:solidFill>
                <a:latin typeface="Corbel" pitchFamily="34" charset="0"/>
                <a:cs typeface="Times New Roman" pitchFamily="18" charset="0"/>
              </a:rPr>
              <a:t>(5 main TOs in France and adventure travel holding company, in €’000)</a:t>
            </a:r>
          </a:p>
        </p:txBody>
      </p:sp>
      <p:sp>
        <p:nvSpPr>
          <p:cNvPr id="6" name="ZoneText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-32" y="6642100"/>
            <a:ext cx="2879725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1" hangingPunct="1"/>
            <a:r>
              <a:rPr lang="en-GB" sz="800" b="0" i="0" u="none" baseline="0" dirty="0">
                <a:latin typeface="Century Gothic" pitchFamily="34" charset="0"/>
              </a:rPr>
              <a:t>Voyageurs du Monde • First semester 2020 results • 8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2336379-F490-4D9F-8A11-FF3226DB753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170219" y="1647712"/>
            <a:ext cx="6362221" cy="408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524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/>
          <a:p>
            <a:pPr algn="l" rtl="0"/>
            <a:fld id="{8CC47466-5BCE-4695-BAAB-8B83ED7BAB61}" type="slidenum">
              <a:rPr lang="en-GB" smtClean="0"/>
              <a:pPr/>
              <a:t>9</a:t>
            </a:fld>
            <a:endParaRPr lang="en-GB" altLang="fr-FR" dirty="0"/>
          </a:p>
        </p:txBody>
      </p:sp>
      <p:pic>
        <p:nvPicPr>
          <p:cNvPr id="3" name="Image 1" descr="Masque - oct 2015 - résultats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3563888" y="2060848"/>
            <a:ext cx="2132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GB" b="0" i="0" u="none" baseline="0" dirty="0"/>
              <a:t>Cash flow chart</a:t>
            </a:r>
            <a:endParaRPr lang="en-GB" dirty="0"/>
          </a:p>
        </p:txBody>
      </p:sp>
      <p:pic>
        <p:nvPicPr>
          <p:cNvPr id="6" name="Image 1" descr="Masque - oct 2015 - perspectives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2241958" y="910461"/>
            <a:ext cx="35750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eaLnBrk="1" hangingPunct="1">
              <a:buSzPct val="70000"/>
              <a:defRPr/>
            </a:pPr>
            <a:r>
              <a:rPr lang="en-GB" sz="1800" b="1" i="0" u="none" baseline="0" dirty="0">
                <a:solidFill>
                  <a:srgbClr val="0085A2"/>
                </a:solidFill>
                <a:latin typeface="Corbel" panose="020B0503020204020204" pitchFamily="34" charset="0"/>
              </a:rPr>
              <a:t>Situation in 2020:</a:t>
            </a:r>
          </a:p>
          <a:p>
            <a:pPr algn="l" rtl="0" eaLnBrk="1" hangingPunct="1">
              <a:buSzPct val="70000"/>
              <a:defRPr/>
            </a:pPr>
            <a:r>
              <a:rPr lang="en-GB" sz="1800" b="0" i="0" u="none" baseline="0" dirty="0">
                <a:solidFill>
                  <a:srgbClr val="0085A2"/>
                </a:solidFill>
                <a:latin typeface="Corbel" panose="020B0503020204020204" pitchFamily="34" charset="0"/>
              </a:rPr>
              <a:t>	</a:t>
            </a:r>
          </a:p>
          <a:p>
            <a:pPr algn="l" rtl="0" eaLnBrk="1" hangingPunct="1">
              <a:buSzPct val="70000"/>
              <a:defRPr/>
            </a:pPr>
            <a:r>
              <a:rPr lang="en-GB" sz="1800" b="0" i="0" u="none" baseline="0" dirty="0">
                <a:solidFill>
                  <a:srgbClr val="0085A2"/>
                </a:solidFill>
                <a:latin typeface="Corbel" panose="020B0503020204020204" pitchFamily="34" charset="0"/>
              </a:rPr>
              <a:t>	</a:t>
            </a:r>
            <a:r>
              <a:rPr lang="en-GB" sz="1600" b="1" i="0" u="none" baseline="0" dirty="0">
                <a:solidFill>
                  <a:srgbClr val="0085A2"/>
                </a:solidFill>
                <a:latin typeface="Corbel" panose="020B0503020204020204" pitchFamily="34" charset="0"/>
              </a:rPr>
              <a:t>1 / current estimated results</a:t>
            </a:r>
          </a:p>
        </p:txBody>
      </p:sp>
      <p:sp>
        <p:nvSpPr>
          <p:cNvPr id="10" name="ZoneTexte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-32" y="6642100"/>
            <a:ext cx="2879725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1" hangingPunct="1"/>
            <a:r>
              <a:rPr lang="en-GB" sz="800" b="0" i="0" u="none" baseline="0" dirty="0">
                <a:latin typeface="Century Gothic" pitchFamily="34" charset="0"/>
              </a:rPr>
              <a:t>Voyageurs du Monde • First semester 2020 results • 9</a:t>
            </a:r>
          </a:p>
        </p:txBody>
      </p:sp>
      <p:graphicFrame>
        <p:nvGraphicFramePr>
          <p:cNvPr id="11" name="Group 57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259627651"/>
              </p:ext>
            </p:extLst>
          </p:nvPr>
        </p:nvGraphicFramePr>
        <p:xfrm>
          <a:off x="2771800" y="2264616"/>
          <a:ext cx="4566544" cy="2820568"/>
        </p:xfrm>
        <a:graphic>
          <a:graphicData uri="http://schemas.openxmlformats.org/drawingml/2006/table">
            <a:tbl>
              <a:tblPr/>
              <a:tblGrid>
                <a:gridCol w="2065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6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5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9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36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Figures in €m</a:t>
                      </a:r>
                    </a:p>
                  </a:txBody>
                  <a:tcPr marL="91436" marR="91436" marT="45715" marB="4571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2020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estimate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2019 reported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Chg</a:t>
                      </a:r>
                    </a:p>
                  </a:txBody>
                  <a:tcPr marL="91436" marR="91436" marT="45715" marB="45715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3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Sales</a:t>
                      </a:r>
                    </a:p>
                  </a:txBody>
                  <a:tcPr marL="91436" marR="91436" marT="45715" marB="4571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119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487.5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-75%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6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Gross profit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% of sales</a:t>
                      </a:r>
                    </a:p>
                  </a:txBody>
                  <a:tcPr marL="91436" marR="91436" marT="45715" marB="4571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36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143.6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29.5%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-75%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97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Operating expenses</a:t>
                      </a:r>
                    </a:p>
                  </a:txBody>
                  <a:tcPr marL="91436" marR="91436" marT="45715" marB="4571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116.1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-51%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97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EBITDA*</a:t>
                      </a:r>
                    </a:p>
                  </a:txBody>
                  <a:tcPr marL="91436" marR="91436" marT="45715" marB="4571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(17)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33.6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9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EBIT**</a:t>
                      </a:r>
                    </a:p>
                  </a:txBody>
                  <a:tcPr marL="91436" marR="91436" marT="45715" marB="4571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(21)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29.1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9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Net income</a:t>
                      </a:r>
                      <a:endParaRPr kumimoji="0" lang="en-gb" sz="1200" b="1" i="0" u="none" strike="sng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36" marR="91436" marT="45715" marB="4571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(14)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20.3</a:t>
                      </a: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36" marR="91436" marT="45715" marB="45715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365BE098-EEBE-4159-B218-813C92B1B875}"/>
              </a:ext>
            </a:extLst>
          </p:cNvPr>
          <p:cNvSpPr txBox="1"/>
          <p:nvPr/>
        </p:nvSpPr>
        <p:spPr>
          <a:xfrm>
            <a:off x="611560" y="764704"/>
            <a:ext cx="1512168" cy="1446550"/>
          </a:xfrm>
          <a:prstGeom prst="rect">
            <a:avLst/>
          </a:prstGeom>
          <a:solidFill>
            <a:srgbClr val="161614"/>
          </a:solidFill>
        </p:spPr>
        <p:txBody>
          <a:bodyPr wrap="square" rtlCol="0">
            <a:spAutoFit/>
          </a:bodyPr>
          <a:lstStyle/>
          <a:p>
            <a:pPr algn="ctr"/>
            <a:endParaRPr lang="en-GB" sz="1200" dirty="0">
              <a:solidFill>
                <a:schemeClr val="bg1"/>
              </a:solidFill>
              <a:latin typeface="Agency FB" panose="020B05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2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algn="ctr"/>
            <a:endParaRPr lang="en-GB" sz="12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algn="ctr"/>
            <a:r>
              <a:rPr lang="en-GB" sz="1800" dirty="0">
                <a:solidFill>
                  <a:schemeClr val="bg1"/>
                </a:solidFill>
                <a:latin typeface="Agency FB" panose="020B0503020202020204" pitchFamily="34" charset="0"/>
              </a:rPr>
              <a:t>OUTLOOK</a:t>
            </a:r>
          </a:p>
          <a:p>
            <a:pPr algn="ctr"/>
            <a:endParaRPr lang="fr-FR" sz="1800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algn="ctr"/>
            <a:endParaRPr lang="fr-FR" sz="1400" dirty="0">
              <a:solidFill>
                <a:schemeClr val="bg1"/>
              </a:solidFill>
              <a:latin typeface="Agency FB" panose="020B05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4647423A-7816-428A-AB2F-B11F8B69CAF5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051050" y="5877272"/>
            <a:ext cx="63786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0"/>
            <a:r>
              <a:rPr lang="en-GB" sz="900" b="0" i="1" u="none" baseline="0" dirty="0">
                <a:latin typeface="Corbel" pitchFamily="34" charset="0"/>
                <a:ea typeface="Times New Roman" pitchFamily="18" charset="0"/>
                <a:cs typeface="Calibri" pitchFamily="34" charset="0"/>
              </a:rPr>
              <a:t> * Earnings Before Interest, Taxes, Depreciation and Amortization</a:t>
            </a:r>
            <a:endParaRPr lang="en-GB" altLang="fr-FR" sz="900" dirty="0">
              <a:latin typeface="Corbel" pitchFamily="34" charset="0"/>
              <a:ea typeface="Times New Roman" pitchFamily="18" charset="0"/>
              <a:cs typeface="Calibri" pitchFamily="34" charset="0"/>
            </a:endParaRPr>
          </a:p>
          <a:p>
            <a:pPr algn="just" rtl="0"/>
            <a:r>
              <a:rPr lang="en-GB" sz="900" b="0" i="1" u="none" baseline="0" dirty="0">
                <a:latin typeface="Corbel" pitchFamily="34" charset="0"/>
                <a:ea typeface="Times New Roman" pitchFamily="18" charset="0"/>
                <a:cs typeface="Calibri" pitchFamily="34" charset="0"/>
              </a:rPr>
              <a:t>**Earnings Before Interest and Taxes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Eurostile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1711</Words>
  <Application>Microsoft Office PowerPoint</Application>
  <PresentationFormat>Affichage à l'écran (4:3)</PresentationFormat>
  <Paragraphs>512</Paragraphs>
  <Slides>15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7" baseType="lpstr">
      <vt:lpstr>Agency FB</vt:lpstr>
      <vt:lpstr>Arial</vt:lpstr>
      <vt:lpstr>Calibri</vt:lpstr>
      <vt:lpstr>Century Gothic</vt:lpstr>
      <vt:lpstr>Corbel</vt:lpstr>
      <vt:lpstr>Eurostile</vt:lpstr>
      <vt:lpstr>Segoe UI Light</vt:lpstr>
      <vt:lpstr>Tahoma</vt:lpstr>
      <vt:lpstr>Times New Roman</vt:lpstr>
      <vt:lpstr>Wingdings</vt:lpstr>
      <vt:lpstr>Wingdings 3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Translations</dc:creator>
  <cp:lastModifiedBy>Dolores Eche</cp:lastModifiedBy>
  <cp:revision>3438</cp:revision>
  <cp:lastPrinted>2020-10-26T10:05:04Z</cp:lastPrinted>
  <dcterms:created xsi:type="dcterms:W3CDTF">2006-04-18T13:19:23Z</dcterms:created>
  <dcterms:modified xsi:type="dcterms:W3CDTF">2020-10-29T17:51:51Z</dcterms:modified>
</cp:coreProperties>
</file>